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media/image18.webp" ContentType="image/webp"/>
  <Override PartName="/ppt/media/image20.webp" ContentType="image/webp"/>
  <Override PartName="/ppt/media/image23.webp" ContentType="image/webp"/>
  <Override PartName="/ppt/media/image28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61" r:id="rId3"/>
    <p:sldId id="362" r:id="rId4"/>
    <p:sldId id="363" r:id="rId5"/>
    <p:sldId id="266" r:id="rId6"/>
    <p:sldId id="365" r:id="rId7"/>
    <p:sldId id="364" r:id="rId8"/>
    <p:sldId id="366" r:id="rId9"/>
    <p:sldId id="367" r:id="rId10"/>
    <p:sldId id="380" r:id="rId11"/>
    <p:sldId id="381" r:id="rId12"/>
    <p:sldId id="378" r:id="rId13"/>
    <p:sldId id="262" r:id="rId14"/>
    <p:sldId id="269" r:id="rId15"/>
    <p:sldId id="371" r:id="rId16"/>
    <p:sldId id="372" r:id="rId18"/>
    <p:sldId id="376" r:id="rId19"/>
    <p:sldId id="375" r:id="rId20"/>
    <p:sldId id="263" r:id="rId21"/>
    <p:sldId id="282" r:id="rId22"/>
    <p:sldId id="264" r:id="rId23"/>
    <p:sldId id="279" r:id="rId24"/>
    <p:sldId id="276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星力 王" initials="星王" lastIdx="1" clrIdx="0"/>
  <p:cmAuthor id="2" name="ASUS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22674A"/>
    <a:srgbClr val="35755A"/>
    <a:srgbClr val="BE9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3423" autoAdjust="0"/>
  </p:normalViewPr>
  <p:slideViewPr>
    <p:cSldViewPr snapToGrid="0">
      <p:cViewPr varScale="1">
        <p:scale>
          <a:sx n="103" d="100"/>
          <a:sy n="103" d="100"/>
        </p:scale>
        <p:origin x="126" y="6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24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03T16:51:01.767" idx="1">
    <p:pos x="7153" y="1552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506C9-965E-4C35-9FAA-00407114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55B50-E08D-4F88-8DDD-7AF41130DB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89F00-E60B-485C-BC63-6A31F703C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89F00-E60B-485C-BC63-6A31F703C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89F00-E60B-485C-BC63-6A31F703C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89F00-E60B-485C-BC63-6A31F703C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1" cy="2381429"/>
            <a:chOff x="0" y="0"/>
            <a:chExt cx="12192001" cy="2946400"/>
          </a:xfrm>
        </p:grpSpPr>
        <p:sp>
          <p:nvSpPr>
            <p:cNvPr id="8" name="任意多边形: 形状 7"/>
            <p:cNvSpPr/>
            <p:nvPr/>
          </p:nvSpPr>
          <p:spPr>
            <a:xfrm>
              <a:off x="0" y="0"/>
              <a:ext cx="12192000" cy="2946400"/>
            </a:xfrm>
            <a:custGeom>
              <a:avLst/>
              <a:gdLst>
                <a:gd name="connsiteX0" fmla="*/ 0 w 12192000"/>
                <a:gd name="connsiteY0" fmla="*/ 0 h 3810000"/>
                <a:gd name="connsiteX1" fmla="*/ 12192000 w 12192000"/>
                <a:gd name="connsiteY1" fmla="*/ 0 h 3810000"/>
                <a:gd name="connsiteX2" fmla="*/ 12192000 w 12192000"/>
                <a:gd name="connsiteY2" fmla="*/ 2038137 h 3810000"/>
                <a:gd name="connsiteX3" fmla="*/ 12048106 w 12192000"/>
                <a:gd name="connsiteY3" fmla="*/ 2168333 h 3810000"/>
                <a:gd name="connsiteX4" fmla="*/ 6096000 w 12192000"/>
                <a:gd name="connsiteY4" fmla="*/ 3810000 h 3810000"/>
                <a:gd name="connsiteX5" fmla="*/ 143894 w 12192000"/>
                <a:gd name="connsiteY5" fmla="*/ 2168333 h 3810000"/>
                <a:gd name="connsiteX6" fmla="*/ 0 w 12192000"/>
                <a:gd name="connsiteY6" fmla="*/ 2038137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810000">
                  <a:moveTo>
                    <a:pt x="0" y="0"/>
                  </a:moveTo>
                  <a:lnTo>
                    <a:pt x="12192000" y="0"/>
                  </a:lnTo>
                  <a:lnTo>
                    <a:pt x="12192000" y="2038137"/>
                  </a:lnTo>
                  <a:lnTo>
                    <a:pt x="12048106" y="2168333"/>
                  </a:lnTo>
                  <a:cubicBezTo>
                    <a:pt x="10901832" y="3146184"/>
                    <a:pt x="8666199" y="3810000"/>
                    <a:pt x="6096000" y="3810000"/>
                  </a:cubicBezTo>
                  <a:cubicBezTo>
                    <a:pt x="3525801" y="3810000"/>
                    <a:pt x="1290169" y="3146184"/>
                    <a:pt x="143894" y="2168333"/>
                  </a:cubicBezTo>
                  <a:lnTo>
                    <a:pt x="0" y="203813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1413626"/>
              <a:ext cx="12192001" cy="1380373"/>
            </a:xfrm>
            <a:custGeom>
              <a:avLst/>
              <a:gdLst>
                <a:gd name="connsiteX0" fmla="*/ 0 w 12192000"/>
                <a:gd name="connsiteY0" fmla="*/ 0 h 3810000"/>
                <a:gd name="connsiteX1" fmla="*/ 12192000 w 12192000"/>
                <a:gd name="connsiteY1" fmla="*/ 0 h 3810000"/>
                <a:gd name="connsiteX2" fmla="*/ 12192000 w 12192000"/>
                <a:gd name="connsiteY2" fmla="*/ 2038137 h 3810000"/>
                <a:gd name="connsiteX3" fmla="*/ 12048106 w 12192000"/>
                <a:gd name="connsiteY3" fmla="*/ 2168333 h 3810000"/>
                <a:gd name="connsiteX4" fmla="*/ 6096000 w 12192000"/>
                <a:gd name="connsiteY4" fmla="*/ 3810000 h 3810000"/>
                <a:gd name="connsiteX5" fmla="*/ 143894 w 12192000"/>
                <a:gd name="connsiteY5" fmla="*/ 2168333 h 3810000"/>
                <a:gd name="connsiteX6" fmla="*/ 0 w 12192000"/>
                <a:gd name="connsiteY6" fmla="*/ 2038137 h 3810000"/>
                <a:gd name="connsiteX0-1" fmla="*/ 0 w 12192000"/>
                <a:gd name="connsiteY0-2" fmla="*/ 2038137 h 3810000"/>
                <a:gd name="connsiteX1-3" fmla="*/ 12192000 w 12192000"/>
                <a:gd name="connsiteY1-4" fmla="*/ 0 h 3810000"/>
                <a:gd name="connsiteX2-5" fmla="*/ 12192000 w 12192000"/>
                <a:gd name="connsiteY2-6" fmla="*/ 2038137 h 3810000"/>
                <a:gd name="connsiteX3-7" fmla="*/ 12048106 w 12192000"/>
                <a:gd name="connsiteY3-8" fmla="*/ 2168333 h 3810000"/>
                <a:gd name="connsiteX4-9" fmla="*/ 6096000 w 12192000"/>
                <a:gd name="connsiteY4-10" fmla="*/ 3810000 h 3810000"/>
                <a:gd name="connsiteX5-11" fmla="*/ 143894 w 12192000"/>
                <a:gd name="connsiteY5-12" fmla="*/ 2168333 h 3810000"/>
                <a:gd name="connsiteX6-13" fmla="*/ 0 w 12192000"/>
                <a:gd name="connsiteY6-14" fmla="*/ 2038137 h 3810000"/>
                <a:gd name="connsiteX0-15" fmla="*/ 0 w 12048106"/>
                <a:gd name="connsiteY0-16" fmla="*/ 2168333 h 3810000"/>
                <a:gd name="connsiteX1-17" fmla="*/ 12048106 w 12048106"/>
                <a:gd name="connsiteY1-18" fmla="*/ 0 h 3810000"/>
                <a:gd name="connsiteX2-19" fmla="*/ 12048106 w 12048106"/>
                <a:gd name="connsiteY2-20" fmla="*/ 2038137 h 3810000"/>
                <a:gd name="connsiteX3-21" fmla="*/ 11904212 w 12048106"/>
                <a:gd name="connsiteY3-22" fmla="*/ 2168333 h 3810000"/>
                <a:gd name="connsiteX4-23" fmla="*/ 5952106 w 12048106"/>
                <a:gd name="connsiteY4-24" fmla="*/ 3810000 h 3810000"/>
                <a:gd name="connsiteX5-25" fmla="*/ 0 w 12048106"/>
                <a:gd name="connsiteY5-26" fmla="*/ 2168333 h 3810000"/>
                <a:gd name="connsiteX0-27" fmla="*/ 0 w 12048106"/>
                <a:gd name="connsiteY0-28" fmla="*/ 130196 h 1771863"/>
                <a:gd name="connsiteX1-29" fmla="*/ 12048106 w 12048106"/>
                <a:gd name="connsiteY1-30" fmla="*/ 0 h 1771863"/>
                <a:gd name="connsiteX2-31" fmla="*/ 11904212 w 12048106"/>
                <a:gd name="connsiteY2-32" fmla="*/ 130196 h 1771863"/>
                <a:gd name="connsiteX3-33" fmla="*/ 5952106 w 12048106"/>
                <a:gd name="connsiteY3-34" fmla="*/ 1771863 h 1771863"/>
                <a:gd name="connsiteX4-35" fmla="*/ 0 w 12048106"/>
                <a:gd name="connsiteY4-36" fmla="*/ 130196 h 1771863"/>
                <a:gd name="connsiteX0-37" fmla="*/ 0 w 11904212"/>
                <a:gd name="connsiteY0-38" fmla="*/ 0 h 1641667"/>
                <a:gd name="connsiteX1-39" fmla="*/ 11904212 w 11904212"/>
                <a:gd name="connsiteY1-40" fmla="*/ 0 h 1641667"/>
                <a:gd name="connsiteX2-41" fmla="*/ 5952106 w 11904212"/>
                <a:gd name="connsiteY2-42" fmla="*/ 1641667 h 1641667"/>
                <a:gd name="connsiteX3-43" fmla="*/ 0 w 11904212"/>
                <a:gd name="connsiteY3-44" fmla="*/ 0 h 1641667"/>
                <a:gd name="connsiteX0-45" fmla="*/ 11904212 w 11995652"/>
                <a:gd name="connsiteY0-46" fmla="*/ 0 h 1641667"/>
                <a:gd name="connsiteX1-47" fmla="*/ 5952106 w 11995652"/>
                <a:gd name="connsiteY1-48" fmla="*/ 1641667 h 1641667"/>
                <a:gd name="connsiteX2-49" fmla="*/ 0 w 11995652"/>
                <a:gd name="connsiteY2-50" fmla="*/ 0 h 1641667"/>
                <a:gd name="connsiteX3-51" fmla="*/ 11995652 w 11995652"/>
                <a:gd name="connsiteY3-52" fmla="*/ 118241 h 1641667"/>
                <a:gd name="connsiteX0-53" fmla="*/ 11904212 w 11904212"/>
                <a:gd name="connsiteY0-54" fmla="*/ 0 h 1641667"/>
                <a:gd name="connsiteX1-55" fmla="*/ 5952106 w 11904212"/>
                <a:gd name="connsiteY1-56" fmla="*/ 1641667 h 1641667"/>
                <a:gd name="connsiteX2-57" fmla="*/ 0 w 11904212"/>
                <a:gd name="connsiteY2-58" fmla="*/ 0 h 16416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904212" h="1641667">
                  <a:moveTo>
                    <a:pt x="11904212" y="0"/>
                  </a:moveTo>
                  <a:cubicBezTo>
                    <a:pt x="10757938" y="977851"/>
                    <a:pt x="8522305" y="1641667"/>
                    <a:pt x="5952106" y="1641667"/>
                  </a:cubicBezTo>
                  <a:cubicBezTo>
                    <a:pt x="3381907" y="1641667"/>
                    <a:pt x="1146275" y="977851"/>
                    <a:pt x="0" y="0"/>
                  </a:cubicBezTo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83" name="矩形 82"/>
          <p:cNvSpPr/>
          <p:nvPr userDrawn="1"/>
        </p:nvSpPr>
        <p:spPr>
          <a:xfrm>
            <a:off x="0" y="6750776"/>
            <a:ext cx="12192000" cy="10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4118936" y="818638"/>
            <a:ext cx="3954128" cy="744152"/>
            <a:chOff x="925212" y="1311150"/>
            <a:chExt cx="3954128" cy="744152"/>
          </a:xfrm>
        </p:grpSpPr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097" y="1311150"/>
              <a:ext cx="3129243" cy="681711"/>
            </a:xfrm>
            <a:prstGeom prst="rect">
              <a:avLst/>
            </a:prstGeom>
          </p:spPr>
        </p:pic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12" y="1313109"/>
              <a:ext cx="742194" cy="74219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CD966-4A08-4DBF-BB5B-682841691D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4C1E-F207-4F82-9245-8984E1189D29}" type="slidenum">
              <a:rPr lang="zh-CN" altLang="en-US" smtClean="0"/>
            </a:fld>
            <a:endParaRPr lang="zh-CN" altLang="en-US"/>
          </a:p>
        </p:txBody>
      </p:sp>
      <p:grpSp>
        <p:nvGrpSpPr>
          <p:cNvPr id="78" name="组合 77"/>
          <p:cNvGrpSpPr/>
          <p:nvPr userDrawn="1"/>
        </p:nvGrpSpPr>
        <p:grpSpPr>
          <a:xfrm>
            <a:off x="544118" y="355712"/>
            <a:ext cx="354010" cy="354010"/>
            <a:chOff x="2233218" y="4210450"/>
            <a:chExt cx="354010" cy="354010"/>
          </a:xfrm>
        </p:grpSpPr>
        <p:sp>
          <p:nvSpPr>
            <p:cNvPr id="79" name="矩形: 圆角 78"/>
            <p:cNvSpPr/>
            <p:nvPr/>
          </p:nvSpPr>
          <p:spPr>
            <a:xfrm>
              <a:off x="2233218" y="4210450"/>
              <a:ext cx="330200" cy="330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: 圆角 79"/>
            <p:cNvSpPr/>
            <p:nvPr/>
          </p:nvSpPr>
          <p:spPr>
            <a:xfrm>
              <a:off x="2257028" y="4234260"/>
              <a:ext cx="330200" cy="33020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2" name="直接连接符 81"/>
          <p:cNvCxnSpPr/>
          <p:nvPr userDrawn="1"/>
        </p:nvCxnSpPr>
        <p:spPr>
          <a:xfrm>
            <a:off x="241300" y="901700"/>
            <a:ext cx="1165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占位符 84"/>
          <p:cNvSpPr>
            <a:spLocks noGrp="1"/>
          </p:cNvSpPr>
          <p:nvPr>
            <p:ph type="body" sz="quarter" idx="13"/>
          </p:nvPr>
        </p:nvSpPr>
        <p:spPr>
          <a:xfrm>
            <a:off x="1029156" y="335402"/>
            <a:ext cx="5295900" cy="469897"/>
          </a:xfrm>
        </p:spPr>
        <p:txBody>
          <a:bodyPr wrap="square"/>
          <a:lstStyle>
            <a:lvl1pPr marL="0" indent="0">
              <a:buNone/>
              <a:defRPr b="1">
                <a:latin typeface="+mj-ea"/>
                <a:ea typeface="+mj-ea"/>
              </a:defRPr>
            </a:lvl1pPr>
            <a:lvl2pPr>
              <a:defRPr b="1">
                <a:latin typeface="+mj-ea"/>
                <a:ea typeface="+mj-ea"/>
              </a:defRPr>
            </a:lvl2pPr>
            <a:lvl3pPr>
              <a:defRPr b="1">
                <a:latin typeface="+mj-ea"/>
                <a:ea typeface="+mj-ea"/>
              </a:defRPr>
            </a:lvl3pPr>
            <a:lvl4pPr>
              <a:defRPr b="1">
                <a:latin typeface="+mj-ea"/>
                <a:ea typeface="+mj-ea"/>
              </a:defRPr>
            </a:lvl4pPr>
            <a:lvl5pPr>
              <a:defRPr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81" name="组合 80"/>
          <p:cNvGrpSpPr/>
          <p:nvPr userDrawn="1"/>
        </p:nvGrpSpPr>
        <p:grpSpPr>
          <a:xfrm>
            <a:off x="8925790" y="288960"/>
            <a:ext cx="2952453" cy="526722"/>
            <a:chOff x="923717" y="4796660"/>
            <a:chExt cx="3955624" cy="748231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135" y="4796660"/>
              <a:ext cx="3131206" cy="682138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717" y="4800739"/>
              <a:ext cx="745652" cy="74415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925790" y="288960"/>
            <a:ext cx="2952453" cy="526722"/>
            <a:chOff x="923717" y="4796660"/>
            <a:chExt cx="3955624" cy="748231"/>
          </a:xfrm>
        </p:grpSpPr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135" y="4796660"/>
              <a:ext cx="3131206" cy="682138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717" y="4800739"/>
              <a:ext cx="745652" cy="744152"/>
            </a:xfrm>
            <a:prstGeom prst="rect">
              <a:avLst/>
            </a:prstGeom>
          </p:spPr>
        </p:pic>
      </p:grpSp>
      <p:cxnSp>
        <p:nvCxnSpPr>
          <p:cNvPr id="87" name="直线连接符 56"/>
          <p:cNvCxnSpPr/>
          <p:nvPr userDrawn="1"/>
        </p:nvCxnSpPr>
        <p:spPr>
          <a:xfrm>
            <a:off x="-37848" y="928939"/>
            <a:ext cx="12320974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035231"/>
                </a:gs>
                <a:gs pos="27000">
                  <a:srgbClr val="2A684B"/>
                </a:gs>
                <a:gs pos="68000">
                  <a:schemeClr val="accent6">
                    <a:lumMod val="75000"/>
                  </a:schemeClr>
                </a:gs>
                <a:gs pos="99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任意多边形: 形状 3"/>
          <p:cNvSpPr/>
          <p:nvPr userDrawn="1"/>
        </p:nvSpPr>
        <p:spPr>
          <a:xfrm>
            <a:off x="417452" y="288960"/>
            <a:ext cx="556550" cy="523852"/>
          </a:xfrm>
          <a:custGeom>
            <a:avLst/>
            <a:gdLst>
              <a:gd name="connsiteX0" fmla="*/ 365592 w 719551"/>
              <a:gd name="connsiteY0" fmla="*/ 49251 h 694328"/>
              <a:gd name="connsiteX1" fmla="*/ 383631 w 719551"/>
              <a:gd name="connsiteY1" fmla="*/ 88893 h 694328"/>
              <a:gd name="connsiteX2" fmla="*/ 371605 w 719551"/>
              <a:gd name="connsiteY2" fmla="*/ 228239 h 694328"/>
              <a:gd name="connsiteX3" fmla="*/ 364390 w 719551"/>
              <a:gd name="connsiteY3" fmla="*/ 245057 h 694328"/>
              <a:gd name="connsiteX4" fmla="*/ 333122 w 719551"/>
              <a:gd name="connsiteY4" fmla="*/ 103308 h 694328"/>
              <a:gd name="connsiteX5" fmla="*/ 365592 w 719551"/>
              <a:gd name="connsiteY5" fmla="*/ 49251 h 694328"/>
              <a:gd name="connsiteX6" fmla="*/ 359579 w 719551"/>
              <a:gd name="connsiteY6" fmla="*/ 0 h 694328"/>
              <a:gd name="connsiteX7" fmla="*/ 691893 w 719551"/>
              <a:gd name="connsiteY7" fmla="*/ 220450 h 694328"/>
              <a:gd name="connsiteX8" fmla="*/ 712525 w 719551"/>
              <a:gd name="connsiteY8" fmla="*/ 286472 h 694328"/>
              <a:gd name="connsiteX9" fmla="*/ 719551 w 719551"/>
              <a:gd name="connsiteY9" fmla="*/ 356173 h 694328"/>
              <a:gd name="connsiteX10" fmla="*/ 712152 w 719551"/>
              <a:gd name="connsiteY10" fmla="*/ 429569 h 694328"/>
              <a:gd name="connsiteX11" fmla="*/ 694106 w 719551"/>
              <a:gd name="connsiteY11" fmla="*/ 487706 h 694328"/>
              <a:gd name="connsiteX12" fmla="*/ 671448 w 719551"/>
              <a:gd name="connsiteY12" fmla="*/ 533826 h 694328"/>
              <a:gd name="connsiteX13" fmla="*/ 657355 w 719551"/>
              <a:gd name="connsiteY13" fmla="*/ 559790 h 694328"/>
              <a:gd name="connsiteX14" fmla="*/ 634026 w 719551"/>
              <a:gd name="connsiteY14" fmla="*/ 588066 h 694328"/>
              <a:gd name="connsiteX15" fmla="*/ 601635 w 719551"/>
              <a:gd name="connsiteY15" fmla="*/ 622971 h 694328"/>
              <a:gd name="connsiteX16" fmla="*/ 567891 w 719551"/>
              <a:gd name="connsiteY16" fmla="*/ 650812 h 694328"/>
              <a:gd name="connsiteX17" fmla="*/ 515863 w 719551"/>
              <a:gd name="connsiteY17" fmla="*/ 681565 h 694328"/>
              <a:gd name="connsiteX18" fmla="*/ 497126 w 719551"/>
              <a:gd name="connsiteY18" fmla="*/ 691735 h 694328"/>
              <a:gd name="connsiteX19" fmla="*/ 491302 w 719551"/>
              <a:gd name="connsiteY19" fmla="*/ 693543 h 694328"/>
              <a:gd name="connsiteX20" fmla="*/ 482245 w 719551"/>
              <a:gd name="connsiteY20" fmla="*/ 689523 h 694328"/>
              <a:gd name="connsiteX21" fmla="*/ 364390 w 719551"/>
              <a:gd name="connsiteY21" fmla="*/ 609038 h 694328"/>
              <a:gd name="connsiteX22" fmla="*/ 361985 w 719551"/>
              <a:gd name="connsiteY22" fmla="*/ 601831 h 694328"/>
              <a:gd name="connsiteX23" fmla="*/ 424520 w 719551"/>
              <a:gd name="connsiteY23" fmla="*/ 512938 h 694328"/>
              <a:gd name="connsiteX24" fmla="*/ 489461 w 719551"/>
              <a:gd name="connsiteY24" fmla="*/ 446868 h 694328"/>
              <a:gd name="connsiteX25" fmla="*/ 475029 w 719551"/>
              <a:gd name="connsiteY25" fmla="*/ 418038 h 694328"/>
              <a:gd name="connsiteX26" fmla="*/ 430533 w 719551"/>
              <a:gd name="connsiteY26" fmla="*/ 445667 h 694328"/>
              <a:gd name="connsiteX27" fmla="*/ 424520 w 719551"/>
              <a:gd name="connsiteY27" fmla="*/ 512938 h 694328"/>
              <a:gd name="connsiteX28" fmla="*/ 416102 w 719551"/>
              <a:gd name="connsiteY28" fmla="*/ 377195 h 694328"/>
              <a:gd name="connsiteX29" fmla="*/ 424520 w 719551"/>
              <a:gd name="connsiteY29" fmla="*/ 243855 h 694328"/>
              <a:gd name="connsiteX30" fmla="*/ 489461 w 719551"/>
              <a:gd name="connsiteY30" fmla="*/ 177786 h 694328"/>
              <a:gd name="connsiteX31" fmla="*/ 471422 w 719551"/>
              <a:gd name="connsiteY31" fmla="*/ 144151 h 694328"/>
              <a:gd name="connsiteX32" fmla="*/ 432938 w 719551"/>
              <a:gd name="connsiteY32" fmla="*/ 315931 h 694328"/>
              <a:gd name="connsiteX33" fmla="*/ 418507 w 719551"/>
              <a:gd name="connsiteY33" fmla="*/ 375994 h 694328"/>
              <a:gd name="connsiteX34" fmla="*/ 422115 w 719551"/>
              <a:gd name="connsiteY34" fmla="*/ 374793 h 694328"/>
              <a:gd name="connsiteX35" fmla="*/ 511108 w 719551"/>
              <a:gd name="connsiteY35" fmla="*/ 266679 h 694328"/>
              <a:gd name="connsiteX36" fmla="*/ 476232 w 719551"/>
              <a:gd name="connsiteY36" fmla="*/ 416837 h 694328"/>
              <a:gd name="connsiteX37" fmla="*/ 432938 w 719551"/>
              <a:gd name="connsiteY37" fmla="*/ 586214 h 694328"/>
              <a:gd name="connsiteX38" fmla="*/ 420912 w 719551"/>
              <a:gd name="connsiteY38" fmla="*/ 647479 h 694328"/>
              <a:gd name="connsiteX39" fmla="*/ 680675 w 719551"/>
              <a:gd name="connsiteY39" fmla="*/ 332749 h 694328"/>
              <a:gd name="connsiteX40" fmla="*/ 359579 w 719551"/>
              <a:gd name="connsiteY40" fmla="*/ 13214 h 694328"/>
              <a:gd name="connsiteX41" fmla="*/ 39686 w 719551"/>
              <a:gd name="connsiteY41" fmla="*/ 332749 h 694328"/>
              <a:gd name="connsiteX42" fmla="*/ 301854 w 719551"/>
              <a:gd name="connsiteY42" fmla="*/ 648680 h 694328"/>
              <a:gd name="connsiteX43" fmla="*/ 288626 w 719551"/>
              <a:gd name="connsiteY43" fmla="*/ 586214 h 694328"/>
              <a:gd name="connsiteX44" fmla="*/ 245332 w 719551"/>
              <a:gd name="connsiteY44" fmla="*/ 416837 h 694328"/>
              <a:gd name="connsiteX45" fmla="*/ 211659 w 719551"/>
              <a:gd name="connsiteY45" fmla="*/ 266679 h 694328"/>
              <a:gd name="connsiteX46" fmla="*/ 299449 w 719551"/>
              <a:gd name="connsiteY46" fmla="*/ 374793 h 694328"/>
              <a:gd name="connsiteX47" fmla="*/ 303057 w 719551"/>
              <a:gd name="connsiteY47" fmla="*/ 375994 h 694328"/>
              <a:gd name="connsiteX48" fmla="*/ 288626 w 719551"/>
              <a:gd name="connsiteY48" fmla="*/ 315931 h 694328"/>
              <a:gd name="connsiteX49" fmla="*/ 250142 w 719551"/>
              <a:gd name="connsiteY49" fmla="*/ 144151 h 694328"/>
              <a:gd name="connsiteX50" fmla="*/ 233306 w 719551"/>
              <a:gd name="connsiteY50" fmla="*/ 177786 h 694328"/>
              <a:gd name="connsiteX51" fmla="*/ 298246 w 719551"/>
              <a:gd name="connsiteY51" fmla="*/ 243855 h 694328"/>
              <a:gd name="connsiteX52" fmla="*/ 306665 w 719551"/>
              <a:gd name="connsiteY52" fmla="*/ 377195 h 694328"/>
              <a:gd name="connsiteX53" fmla="*/ 298246 w 719551"/>
              <a:gd name="connsiteY53" fmla="*/ 512938 h 694328"/>
              <a:gd name="connsiteX54" fmla="*/ 291031 w 719551"/>
              <a:gd name="connsiteY54" fmla="*/ 445667 h 694328"/>
              <a:gd name="connsiteX55" fmla="*/ 246534 w 719551"/>
              <a:gd name="connsiteY55" fmla="*/ 418038 h 694328"/>
              <a:gd name="connsiteX56" fmla="*/ 233306 w 719551"/>
              <a:gd name="connsiteY56" fmla="*/ 446868 h 694328"/>
              <a:gd name="connsiteX57" fmla="*/ 298246 w 719551"/>
              <a:gd name="connsiteY57" fmla="*/ 512938 h 694328"/>
              <a:gd name="connsiteX58" fmla="*/ 358377 w 719551"/>
              <a:gd name="connsiteY58" fmla="*/ 601831 h 694328"/>
              <a:gd name="connsiteX59" fmla="*/ 355972 w 719551"/>
              <a:gd name="connsiteY59" fmla="*/ 607837 h 694328"/>
              <a:gd name="connsiteX60" fmla="*/ 238116 w 719551"/>
              <a:gd name="connsiteY60" fmla="*/ 690724 h 694328"/>
              <a:gd name="connsiteX61" fmla="*/ 227293 w 719551"/>
              <a:gd name="connsiteY61" fmla="*/ 694328 h 694328"/>
              <a:gd name="connsiteX62" fmla="*/ 0 w 719551"/>
              <a:gd name="connsiteY62" fmla="*/ 360378 h 694328"/>
              <a:gd name="connsiteX63" fmla="*/ 359579 w 719551"/>
              <a:gd name="connsiteY63" fmla="*/ 0 h 69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719551" h="694328">
                <a:moveTo>
                  <a:pt x="365592" y="49251"/>
                </a:moveTo>
                <a:cubicBezTo>
                  <a:pt x="365592" y="54056"/>
                  <a:pt x="383631" y="88893"/>
                  <a:pt x="383631" y="88893"/>
                </a:cubicBezTo>
                <a:cubicBezTo>
                  <a:pt x="426925" y="153761"/>
                  <a:pt x="372808" y="225837"/>
                  <a:pt x="371605" y="228239"/>
                </a:cubicBezTo>
                <a:cubicBezTo>
                  <a:pt x="369200" y="230642"/>
                  <a:pt x="364390" y="239050"/>
                  <a:pt x="364390" y="245057"/>
                </a:cubicBezTo>
                <a:cubicBezTo>
                  <a:pt x="300652" y="199409"/>
                  <a:pt x="318691" y="126132"/>
                  <a:pt x="333122" y="103308"/>
                </a:cubicBezTo>
                <a:cubicBezTo>
                  <a:pt x="348756" y="79283"/>
                  <a:pt x="365592" y="49251"/>
                  <a:pt x="365592" y="49251"/>
                </a:cubicBezTo>
                <a:close/>
                <a:moveTo>
                  <a:pt x="359579" y="0"/>
                </a:moveTo>
                <a:cubicBezTo>
                  <a:pt x="508402" y="0"/>
                  <a:pt x="636930" y="91220"/>
                  <a:pt x="691893" y="220450"/>
                </a:cubicBezTo>
                <a:lnTo>
                  <a:pt x="712525" y="286472"/>
                </a:lnTo>
                <a:lnTo>
                  <a:pt x="719551" y="356173"/>
                </a:lnTo>
                <a:cubicBezTo>
                  <a:pt x="719551" y="381315"/>
                  <a:pt x="717004" y="405861"/>
                  <a:pt x="712152" y="429569"/>
                </a:cubicBezTo>
                <a:lnTo>
                  <a:pt x="694106" y="487706"/>
                </a:lnTo>
                <a:lnTo>
                  <a:pt x="671448" y="533826"/>
                </a:lnTo>
                <a:lnTo>
                  <a:pt x="657355" y="559790"/>
                </a:lnTo>
                <a:lnTo>
                  <a:pt x="634026" y="588066"/>
                </a:lnTo>
                <a:lnTo>
                  <a:pt x="601635" y="622971"/>
                </a:lnTo>
                <a:lnTo>
                  <a:pt x="567891" y="650812"/>
                </a:lnTo>
                <a:lnTo>
                  <a:pt x="515863" y="681565"/>
                </a:lnTo>
                <a:lnTo>
                  <a:pt x="497126" y="691735"/>
                </a:lnTo>
                <a:lnTo>
                  <a:pt x="491302" y="693543"/>
                </a:lnTo>
                <a:lnTo>
                  <a:pt x="482245" y="689523"/>
                </a:lnTo>
                <a:cubicBezTo>
                  <a:pt x="430533" y="667900"/>
                  <a:pt x="378821" y="641472"/>
                  <a:pt x="364390" y="609038"/>
                </a:cubicBezTo>
                <a:cubicBezTo>
                  <a:pt x="363187" y="605435"/>
                  <a:pt x="361985" y="604233"/>
                  <a:pt x="361985" y="601831"/>
                </a:cubicBezTo>
                <a:cubicBezTo>
                  <a:pt x="353566" y="574202"/>
                  <a:pt x="375213" y="539365"/>
                  <a:pt x="424520" y="512938"/>
                </a:cubicBezTo>
                <a:cubicBezTo>
                  <a:pt x="466611" y="491315"/>
                  <a:pt x="493069" y="464887"/>
                  <a:pt x="489461" y="446868"/>
                </a:cubicBezTo>
                <a:cubicBezTo>
                  <a:pt x="485853" y="432453"/>
                  <a:pt x="479840" y="422843"/>
                  <a:pt x="475029" y="418038"/>
                </a:cubicBezTo>
                <a:cubicBezTo>
                  <a:pt x="463003" y="428849"/>
                  <a:pt x="448572" y="438460"/>
                  <a:pt x="430533" y="445667"/>
                </a:cubicBezTo>
                <a:cubicBezTo>
                  <a:pt x="384834" y="470894"/>
                  <a:pt x="424520" y="512938"/>
                  <a:pt x="424520" y="512938"/>
                </a:cubicBezTo>
                <a:cubicBezTo>
                  <a:pt x="396860" y="509334"/>
                  <a:pt x="328312" y="428849"/>
                  <a:pt x="416102" y="377195"/>
                </a:cubicBezTo>
                <a:cubicBezTo>
                  <a:pt x="386037" y="366384"/>
                  <a:pt x="335527" y="290705"/>
                  <a:pt x="424520" y="243855"/>
                </a:cubicBezTo>
                <a:cubicBezTo>
                  <a:pt x="466611" y="221032"/>
                  <a:pt x="493069" y="195805"/>
                  <a:pt x="489461" y="177786"/>
                </a:cubicBezTo>
                <a:cubicBezTo>
                  <a:pt x="484650" y="156164"/>
                  <a:pt x="471422" y="144151"/>
                  <a:pt x="471422" y="144151"/>
                </a:cubicBezTo>
                <a:cubicBezTo>
                  <a:pt x="501487" y="164572"/>
                  <a:pt x="592885" y="222233"/>
                  <a:pt x="432938" y="315931"/>
                </a:cubicBezTo>
                <a:cubicBezTo>
                  <a:pt x="394455" y="337554"/>
                  <a:pt x="411291" y="367585"/>
                  <a:pt x="418507" y="375994"/>
                </a:cubicBezTo>
                <a:cubicBezTo>
                  <a:pt x="419710" y="375994"/>
                  <a:pt x="420912" y="374793"/>
                  <a:pt x="422115" y="374793"/>
                </a:cubicBezTo>
                <a:cubicBezTo>
                  <a:pt x="518323" y="323139"/>
                  <a:pt x="511108" y="266679"/>
                  <a:pt x="511108" y="266679"/>
                </a:cubicBezTo>
                <a:cubicBezTo>
                  <a:pt x="529147" y="287101"/>
                  <a:pt x="531552" y="365183"/>
                  <a:pt x="476232" y="416837"/>
                </a:cubicBezTo>
                <a:cubicBezTo>
                  <a:pt x="509905" y="439661"/>
                  <a:pt x="584467" y="496120"/>
                  <a:pt x="432938" y="586214"/>
                </a:cubicBezTo>
                <a:cubicBezTo>
                  <a:pt x="388442" y="610240"/>
                  <a:pt x="418507" y="646277"/>
                  <a:pt x="420912" y="647479"/>
                </a:cubicBezTo>
                <a:cubicBezTo>
                  <a:pt x="568833" y="619850"/>
                  <a:pt x="680675" y="488912"/>
                  <a:pt x="680675" y="332749"/>
                </a:cubicBezTo>
                <a:cubicBezTo>
                  <a:pt x="680675" y="157365"/>
                  <a:pt x="536362" y="13214"/>
                  <a:pt x="359579" y="13214"/>
                </a:cubicBezTo>
                <a:cubicBezTo>
                  <a:pt x="182796" y="13214"/>
                  <a:pt x="39686" y="157365"/>
                  <a:pt x="39686" y="332749"/>
                </a:cubicBezTo>
                <a:cubicBezTo>
                  <a:pt x="39686" y="490114"/>
                  <a:pt x="152731" y="621051"/>
                  <a:pt x="301854" y="648680"/>
                </a:cubicBezTo>
                <a:cubicBezTo>
                  <a:pt x="301854" y="648680"/>
                  <a:pt x="334325" y="610240"/>
                  <a:pt x="288626" y="586214"/>
                </a:cubicBezTo>
                <a:cubicBezTo>
                  <a:pt x="137097" y="496120"/>
                  <a:pt x="212861" y="439661"/>
                  <a:pt x="245332" y="416837"/>
                </a:cubicBezTo>
                <a:cubicBezTo>
                  <a:pt x="190012" y="365183"/>
                  <a:pt x="193620" y="287101"/>
                  <a:pt x="211659" y="266679"/>
                </a:cubicBezTo>
                <a:cubicBezTo>
                  <a:pt x="211659" y="266679"/>
                  <a:pt x="204443" y="323139"/>
                  <a:pt x="299449" y="374793"/>
                </a:cubicBezTo>
                <a:cubicBezTo>
                  <a:pt x="300652" y="374793"/>
                  <a:pt x="301854" y="375994"/>
                  <a:pt x="303057" y="375994"/>
                </a:cubicBezTo>
                <a:cubicBezTo>
                  <a:pt x="310273" y="367585"/>
                  <a:pt x="327109" y="337554"/>
                  <a:pt x="288626" y="315931"/>
                </a:cubicBezTo>
                <a:cubicBezTo>
                  <a:pt x="128679" y="222233"/>
                  <a:pt x="220077" y="164572"/>
                  <a:pt x="250142" y="144151"/>
                </a:cubicBezTo>
                <a:cubicBezTo>
                  <a:pt x="250142" y="144151"/>
                  <a:pt x="238116" y="156164"/>
                  <a:pt x="233306" y="177786"/>
                </a:cubicBezTo>
                <a:cubicBezTo>
                  <a:pt x="228495" y="195805"/>
                  <a:pt x="254953" y="221032"/>
                  <a:pt x="298246" y="243855"/>
                </a:cubicBezTo>
                <a:cubicBezTo>
                  <a:pt x="386037" y="290705"/>
                  <a:pt x="335527" y="366384"/>
                  <a:pt x="306665" y="377195"/>
                </a:cubicBezTo>
                <a:cubicBezTo>
                  <a:pt x="393252" y="428849"/>
                  <a:pt x="325906" y="509334"/>
                  <a:pt x="298246" y="512938"/>
                </a:cubicBezTo>
                <a:cubicBezTo>
                  <a:pt x="298246" y="512938"/>
                  <a:pt x="336730" y="470894"/>
                  <a:pt x="291031" y="445667"/>
                </a:cubicBezTo>
                <a:cubicBezTo>
                  <a:pt x="272992" y="438460"/>
                  <a:pt x="258561" y="428849"/>
                  <a:pt x="246534" y="418038"/>
                </a:cubicBezTo>
                <a:cubicBezTo>
                  <a:pt x="242927" y="422843"/>
                  <a:pt x="235711" y="432453"/>
                  <a:pt x="233306" y="446868"/>
                </a:cubicBezTo>
                <a:cubicBezTo>
                  <a:pt x="228495" y="464887"/>
                  <a:pt x="254953" y="491315"/>
                  <a:pt x="298246" y="512938"/>
                </a:cubicBezTo>
                <a:cubicBezTo>
                  <a:pt x="346351" y="539365"/>
                  <a:pt x="366795" y="574202"/>
                  <a:pt x="358377" y="601831"/>
                </a:cubicBezTo>
                <a:cubicBezTo>
                  <a:pt x="357174" y="604233"/>
                  <a:pt x="357174" y="605435"/>
                  <a:pt x="355972" y="607837"/>
                </a:cubicBezTo>
                <a:cubicBezTo>
                  <a:pt x="341540" y="641472"/>
                  <a:pt x="291031" y="667900"/>
                  <a:pt x="238116" y="690724"/>
                </a:cubicBezTo>
                <a:cubicBezTo>
                  <a:pt x="234508" y="691925"/>
                  <a:pt x="230901" y="693127"/>
                  <a:pt x="227293" y="694328"/>
                </a:cubicBezTo>
                <a:cubicBezTo>
                  <a:pt x="93804" y="641472"/>
                  <a:pt x="0" y="511736"/>
                  <a:pt x="0" y="360378"/>
                </a:cubicBezTo>
                <a:cubicBezTo>
                  <a:pt x="0" y="162170"/>
                  <a:pt x="161149" y="0"/>
                  <a:pt x="359579" y="0"/>
                </a:cubicBezTo>
                <a:close/>
              </a:path>
            </a:pathLst>
          </a:custGeom>
          <a:solidFill>
            <a:srgbClr val="F1D56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925790" y="288960"/>
            <a:ext cx="2952453" cy="526722"/>
            <a:chOff x="923717" y="4796660"/>
            <a:chExt cx="3955624" cy="74823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135" y="4796660"/>
              <a:ext cx="3131206" cy="68213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717" y="4800739"/>
              <a:ext cx="745652" cy="74415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0.webp"/><Relationship Id="rId5" Type="http://schemas.openxmlformats.org/officeDocument/2006/relationships/tags" Target="../tags/tag15.xml"/><Relationship Id="rId4" Type="http://schemas.openxmlformats.org/officeDocument/2006/relationships/image" Target="../media/image19.png"/><Relationship Id="rId3" Type="http://schemas.openxmlformats.org/officeDocument/2006/relationships/tags" Target="../tags/tag14.xml"/><Relationship Id="rId2" Type="http://schemas.openxmlformats.org/officeDocument/2006/relationships/image" Target="../media/image18.webp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4.jpeg"/><Relationship Id="rId6" Type="http://schemas.openxmlformats.org/officeDocument/2006/relationships/tags" Target="../tags/tag18.xml"/><Relationship Id="rId5" Type="http://schemas.openxmlformats.org/officeDocument/2006/relationships/image" Target="../media/image23.webp"/><Relationship Id="rId4" Type="http://schemas.openxmlformats.org/officeDocument/2006/relationships/tags" Target="../tags/tag17.xml"/><Relationship Id="rId3" Type="http://schemas.openxmlformats.org/officeDocument/2006/relationships/image" Target="../media/image22.png"/><Relationship Id="rId2" Type="http://schemas.openxmlformats.org/officeDocument/2006/relationships/tags" Target="../tags/tag16.xml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6.png"/><Relationship Id="rId3" Type="http://schemas.openxmlformats.org/officeDocument/2006/relationships/tags" Target="../tags/tag20.xml"/><Relationship Id="rId2" Type="http://schemas.openxmlformats.org/officeDocument/2006/relationships/image" Target="../media/image25.png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8.webp"/><Relationship Id="rId3" Type="http://schemas.openxmlformats.org/officeDocument/2006/relationships/tags" Target="../tags/tag22.xml"/><Relationship Id="rId2" Type="http://schemas.openxmlformats.org/officeDocument/2006/relationships/image" Target="../media/image27.png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1.emf"/><Relationship Id="rId2" Type="http://schemas.openxmlformats.org/officeDocument/2006/relationships/oleObject" Target="../embeddings/oleObject1.bin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openxmlformats.org/officeDocument/2006/relationships/image" Target="../media/image7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tags" Target="../tags/tag6.xml"/><Relationship Id="rId4" Type="http://schemas.openxmlformats.org/officeDocument/2006/relationships/image" Target="../media/image10.jpeg"/><Relationship Id="rId3" Type="http://schemas.openxmlformats.org/officeDocument/2006/relationships/tags" Target="../tags/tag5.xml"/><Relationship Id="rId2" Type="http://schemas.openxmlformats.org/officeDocument/2006/relationships/image" Target="../media/image9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5.jpeg"/><Relationship Id="rId7" Type="http://schemas.openxmlformats.org/officeDocument/2006/relationships/tags" Target="../tags/tag10.xml"/><Relationship Id="rId6" Type="http://schemas.openxmlformats.org/officeDocument/2006/relationships/image" Target="../media/image14.jpeg"/><Relationship Id="rId5" Type="http://schemas.openxmlformats.org/officeDocument/2006/relationships/tags" Target="../tags/tag9.xml"/><Relationship Id="rId4" Type="http://schemas.openxmlformats.org/officeDocument/2006/relationships/image" Target="../media/image13.jpeg"/><Relationship Id="rId3" Type="http://schemas.openxmlformats.org/officeDocument/2006/relationships/tags" Target="../tags/tag8.xml"/><Relationship Id="rId2" Type="http://schemas.openxmlformats.org/officeDocument/2006/relationships/image" Target="../media/image12.jpe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7.png"/><Relationship Id="rId3" Type="http://schemas.openxmlformats.org/officeDocument/2006/relationships/tags" Target="../tags/tag12.xml"/><Relationship Id="rId2" Type="http://schemas.openxmlformats.org/officeDocument/2006/relationships/image" Target="../media/image16.jpeg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305425"/>
            <a:ext cx="12192000" cy="155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37573" y="1286475"/>
            <a:ext cx="11664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chemeClr val="accent1"/>
                </a:solidFill>
                <a:latin typeface="+mj-ea"/>
                <a:ea typeface="+mj-ea"/>
              </a:rPr>
              <a:t>基于相机陷阱的</a:t>
            </a:r>
            <a:endParaRPr lang="en-US" altLang="zh-CN" sz="6000" b="1" spc="3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b="1" spc="300" dirty="0">
                <a:solidFill>
                  <a:schemeClr val="accent1"/>
                </a:solidFill>
                <a:latin typeface="+mj-ea"/>
                <a:ea typeface="+mj-ea"/>
              </a:rPr>
              <a:t>野生小熊猫检测设计与实现</a:t>
            </a:r>
            <a:endParaRPr lang="zh-CN" altLang="en-US" sz="6000" b="1" spc="3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endParaRPr lang="zh-CN" altLang="en-US" sz="60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559875" y="3447376"/>
            <a:ext cx="9020175" cy="0"/>
          </a:xfrm>
          <a:prstGeom prst="line">
            <a:avLst/>
          </a:prstGeom>
          <a:ln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/>
          <p:cNvGrpSpPr/>
          <p:nvPr/>
        </p:nvGrpSpPr>
        <p:grpSpPr>
          <a:xfrm>
            <a:off x="413053" y="370580"/>
            <a:ext cx="723900" cy="324274"/>
            <a:chOff x="413053" y="312508"/>
            <a:chExt cx="723900" cy="324274"/>
          </a:xfrm>
        </p:grpSpPr>
        <p:sp>
          <p:nvSpPr>
            <p:cNvPr id="82" name="矩形: 圆角 81"/>
            <p:cNvSpPr/>
            <p:nvPr/>
          </p:nvSpPr>
          <p:spPr>
            <a:xfrm>
              <a:off x="413053" y="312508"/>
              <a:ext cx="72390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: 圆角 82"/>
            <p:cNvSpPr/>
            <p:nvPr/>
          </p:nvSpPr>
          <p:spPr>
            <a:xfrm>
              <a:off x="413053" y="514461"/>
              <a:ext cx="47716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student-woman_56914"/>
          <p:cNvSpPr/>
          <p:nvPr/>
        </p:nvSpPr>
        <p:spPr>
          <a:xfrm>
            <a:off x="1207742" y="5998170"/>
            <a:ext cx="288655" cy="167084"/>
          </a:xfrm>
          <a:custGeom>
            <a:avLst/>
            <a:gdLst>
              <a:gd name="connsiteX0" fmla="*/ 122643 w 608203"/>
              <a:gd name="connsiteY0" fmla="*/ 180930 h 352051"/>
              <a:gd name="connsiteX1" fmla="*/ 304144 w 608203"/>
              <a:gd name="connsiteY1" fmla="*/ 236743 h 352051"/>
              <a:gd name="connsiteX2" fmla="*/ 485587 w 608203"/>
              <a:gd name="connsiteY2" fmla="*/ 180930 h 352051"/>
              <a:gd name="connsiteX3" fmla="*/ 485587 w 608203"/>
              <a:gd name="connsiteY3" fmla="*/ 273108 h 352051"/>
              <a:gd name="connsiteX4" fmla="*/ 485702 w 608203"/>
              <a:gd name="connsiteY4" fmla="*/ 274086 h 352051"/>
              <a:gd name="connsiteX5" fmla="*/ 304201 w 608203"/>
              <a:gd name="connsiteY5" fmla="*/ 352051 h 352051"/>
              <a:gd name="connsiteX6" fmla="*/ 122643 w 608203"/>
              <a:gd name="connsiteY6" fmla="*/ 274086 h 352051"/>
              <a:gd name="connsiteX7" fmla="*/ 122643 w 608203"/>
              <a:gd name="connsiteY7" fmla="*/ 235822 h 352051"/>
              <a:gd name="connsiteX8" fmla="*/ 304130 w 608203"/>
              <a:gd name="connsiteY8" fmla="*/ 0 h 352051"/>
              <a:gd name="connsiteX9" fmla="*/ 608203 w 608203"/>
              <a:gd name="connsiteY9" fmla="*/ 116841 h 352051"/>
              <a:gd name="connsiteX10" fmla="*/ 485548 w 608203"/>
              <a:gd name="connsiteY10" fmla="*/ 160621 h 352051"/>
              <a:gd name="connsiteX11" fmla="*/ 304130 w 608203"/>
              <a:gd name="connsiteY11" fmla="*/ 216424 h 352051"/>
              <a:gd name="connsiteX12" fmla="*/ 122655 w 608203"/>
              <a:gd name="connsiteY12" fmla="*/ 160621 h 352051"/>
              <a:gd name="connsiteX13" fmla="*/ 107906 w 608203"/>
              <a:gd name="connsiteY13" fmla="*/ 155386 h 352051"/>
              <a:gd name="connsiteX14" fmla="*/ 139823 w 608203"/>
              <a:gd name="connsiteY14" fmla="*/ 144973 h 352051"/>
              <a:gd name="connsiteX15" fmla="*/ 142876 w 608203"/>
              <a:gd name="connsiteY15" fmla="*/ 137552 h 352051"/>
              <a:gd name="connsiteX16" fmla="*/ 100013 w 608203"/>
              <a:gd name="connsiteY16" fmla="*/ 147216 h 352051"/>
              <a:gd name="connsiteX17" fmla="*/ 100013 w 608203"/>
              <a:gd name="connsiteY17" fmla="*/ 157917 h 352051"/>
              <a:gd name="connsiteX18" fmla="*/ 92351 w 608203"/>
              <a:gd name="connsiteY18" fmla="*/ 286781 h 352051"/>
              <a:gd name="connsiteX19" fmla="*/ 34740 w 608203"/>
              <a:gd name="connsiteY19" fmla="*/ 286781 h 352051"/>
              <a:gd name="connsiteX20" fmla="*/ 74146 w 608203"/>
              <a:gd name="connsiteY20" fmla="*/ 143304 h 352051"/>
              <a:gd name="connsiteX21" fmla="*/ 77142 w 608203"/>
              <a:gd name="connsiteY21" fmla="*/ 134503 h 352051"/>
              <a:gd name="connsiteX22" fmla="*/ 97536 w 608203"/>
              <a:gd name="connsiteY22" fmla="*/ 129670 h 352051"/>
              <a:gd name="connsiteX23" fmla="*/ 94137 w 608203"/>
              <a:gd name="connsiteY23" fmla="*/ 126161 h 352051"/>
              <a:gd name="connsiteX24" fmla="*/ 70343 w 608203"/>
              <a:gd name="connsiteY24" fmla="*/ 128174 h 352051"/>
              <a:gd name="connsiteX25" fmla="*/ 64813 w 608203"/>
              <a:gd name="connsiteY25" fmla="*/ 139968 h 352051"/>
              <a:gd name="connsiteX26" fmla="*/ 0 w 608203"/>
              <a:gd name="connsiteY26" fmla="*/ 116841 h 35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8203" h="352051">
                <a:moveTo>
                  <a:pt x="122643" y="180930"/>
                </a:moveTo>
                <a:lnTo>
                  <a:pt x="304144" y="236743"/>
                </a:lnTo>
                <a:lnTo>
                  <a:pt x="485587" y="180930"/>
                </a:lnTo>
                <a:lnTo>
                  <a:pt x="485587" y="273108"/>
                </a:lnTo>
                <a:cubicBezTo>
                  <a:pt x="485587" y="273395"/>
                  <a:pt x="485702" y="273740"/>
                  <a:pt x="485702" y="274086"/>
                </a:cubicBezTo>
                <a:cubicBezTo>
                  <a:pt x="485702" y="317182"/>
                  <a:pt x="404401" y="352051"/>
                  <a:pt x="304201" y="352051"/>
                </a:cubicBezTo>
                <a:cubicBezTo>
                  <a:pt x="203944" y="352051"/>
                  <a:pt x="122643" y="317182"/>
                  <a:pt x="122643" y="274086"/>
                </a:cubicBezTo>
                <a:lnTo>
                  <a:pt x="122643" y="235822"/>
                </a:lnTo>
                <a:close/>
                <a:moveTo>
                  <a:pt x="304130" y="0"/>
                </a:moveTo>
                <a:lnTo>
                  <a:pt x="608203" y="116841"/>
                </a:lnTo>
                <a:lnTo>
                  <a:pt x="485548" y="160621"/>
                </a:lnTo>
                <a:lnTo>
                  <a:pt x="304130" y="216424"/>
                </a:lnTo>
                <a:lnTo>
                  <a:pt x="122655" y="160621"/>
                </a:lnTo>
                <a:lnTo>
                  <a:pt x="107906" y="155386"/>
                </a:lnTo>
                <a:lnTo>
                  <a:pt x="139823" y="144973"/>
                </a:lnTo>
                <a:lnTo>
                  <a:pt x="142876" y="137552"/>
                </a:lnTo>
                <a:lnTo>
                  <a:pt x="100013" y="147216"/>
                </a:lnTo>
                <a:lnTo>
                  <a:pt x="100013" y="157917"/>
                </a:lnTo>
                <a:lnTo>
                  <a:pt x="92351" y="286781"/>
                </a:lnTo>
                <a:cubicBezTo>
                  <a:pt x="63545" y="303925"/>
                  <a:pt x="34740" y="286781"/>
                  <a:pt x="34740" y="286781"/>
                </a:cubicBezTo>
                <a:cubicBezTo>
                  <a:pt x="27999" y="239665"/>
                  <a:pt x="74146" y="143304"/>
                  <a:pt x="74146" y="143304"/>
                </a:cubicBezTo>
                <a:lnTo>
                  <a:pt x="77142" y="134503"/>
                </a:lnTo>
                <a:lnTo>
                  <a:pt x="97536" y="129670"/>
                </a:lnTo>
                <a:lnTo>
                  <a:pt x="94137" y="126161"/>
                </a:lnTo>
                <a:lnTo>
                  <a:pt x="70343" y="128174"/>
                </a:lnTo>
                <a:lnTo>
                  <a:pt x="64813" y="139968"/>
                </a:lnTo>
                <a:lnTo>
                  <a:pt x="0" y="1168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1559875" y="5897046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+mn-ea"/>
              </a:rPr>
              <a:t>答辩人：贾祎涵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teacher-reading-a-book-sitting-behind-his-desk_42916"/>
          <p:cNvSpPr/>
          <p:nvPr/>
        </p:nvSpPr>
        <p:spPr>
          <a:xfrm>
            <a:off x="5106492" y="5954247"/>
            <a:ext cx="219240" cy="254930"/>
          </a:xfrm>
          <a:custGeom>
            <a:avLst/>
            <a:gdLst>
              <a:gd name="connsiteX0" fmla="*/ 193784 w 523934"/>
              <a:gd name="connsiteY0" fmla="*/ 190536 h 609225"/>
              <a:gd name="connsiteX1" fmla="*/ 193784 w 523934"/>
              <a:gd name="connsiteY1" fmla="*/ 227817 h 609225"/>
              <a:gd name="connsiteX2" fmla="*/ 205267 w 523934"/>
              <a:gd name="connsiteY2" fmla="*/ 227817 h 609225"/>
              <a:gd name="connsiteX3" fmla="*/ 205267 w 523934"/>
              <a:gd name="connsiteY3" fmla="*/ 273700 h 609225"/>
              <a:gd name="connsiteX4" fmla="*/ 193784 w 523934"/>
              <a:gd name="connsiteY4" fmla="*/ 273700 h 609225"/>
              <a:gd name="connsiteX5" fmla="*/ 193784 w 523934"/>
              <a:gd name="connsiteY5" fmla="*/ 283737 h 609225"/>
              <a:gd name="connsiteX6" fmla="*/ 256943 w 523934"/>
              <a:gd name="connsiteY6" fmla="*/ 295208 h 609225"/>
              <a:gd name="connsiteX7" fmla="*/ 320102 w 523934"/>
              <a:gd name="connsiteY7" fmla="*/ 283737 h 609225"/>
              <a:gd name="connsiteX8" fmla="*/ 320102 w 523934"/>
              <a:gd name="connsiteY8" fmla="*/ 273700 h 609225"/>
              <a:gd name="connsiteX9" fmla="*/ 308619 w 523934"/>
              <a:gd name="connsiteY9" fmla="*/ 273700 h 609225"/>
              <a:gd name="connsiteX10" fmla="*/ 308619 w 523934"/>
              <a:gd name="connsiteY10" fmla="*/ 227817 h 609225"/>
              <a:gd name="connsiteX11" fmla="*/ 320102 w 523934"/>
              <a:gd name="connsiteY11" fmla="*/ 227817 h 609225"/>
              <a:gd name="connsiteX12" fmla="*/ 320102 w 523934"/>
              <a:gd name="connsiteY12" fmla="*/ 190536 h 609225"/>
              <a:gd name="connsiteX13" fmla="*/ 256943 w 523934"/>
              <a:gd name="connsiteY13" fmla="*/ 202007 h 609225"/>
              <a:gd name="connsiteX14" fmla="*/ 175123 w 523934"/>
              <a:gd name="connsiteY14" fmla="*/ 167594 h 609225"/>
              <a:gd name="connsiteX15" fmla="*/ 256943 w 523934"/>
              <a:gd name="connsiteY15" fmla="*/ 181933 h 609225"/>
              <a:gd name="connsiteX16" fmla="*/ 340198 w 523934"/>
              <a:gd name="connsiteY16" fmla="*/ 167594 h 609225"/>
              <a:gd name="connsiteX17" fmla="*/ 340198 w 523934"/>
              <a:gd name="connsiteY17" fmla="*/ 184801 h 609225"/>
              <a:gd name="connsiteX18" fmla="*/ 384697 w 523934"/>
              <a:gd name="connsiteY18" fmla="*/ 190536 h 609225"/>
              <a:gd name="connsiteX19" fmla="*/ 394745 w 523934"/>
              <a:gd name="connsiteY19" fmla="*/ 227817 h 609225"/>
              <a:gd name="connsiteX20" fmla="*/ 409099 w 523934"/>
              <a:gd name="connsiteY20" fmla="*/ 273700 h 609225"/>
              <a:gd name="connsiteX21" fmla="*/ 348811 w 523934"/>
              <a:gd name="connsiteY21" fmla="*/ 273700 h 609225"/>
              <a:gd name="connsiteX22" fmla="*/ 350246 w 523934"/>
              <a:gd name="connsiteY22" fmla="*/ 308113 h 609225"/>
              <a:gd name="connsiteX23" fmla="*/ 523934 w 523934"/>
              <a:gd name="connsiteY23" fmla="*/ 308113 h 609225"/>
              <a:gd name="connsiteX24" fmla="*/ 523934 w 523934"/>
              <a:gd name="connsiteY24" fmla="*/ 376939 h 609225"/>
              <a:gd name="connsiteX25" fmla="*/ 482306 w 523934"/>
              <a:gd name="connsiteY25" fmla="*/ 376939 h 609225"/>
              <a:gd name="connsiteX26" fmla="*/ 482306 w 523934"/>
              <a:gd name="connsiteY26" fmla="*/ 609225 h 609225"/>
              <a:gd name="connsiteX27" fmla="*/ 41628 w 523934"/>
              <a:gd name="connsiteY27" fmla="*/ 609225 h 609225"/>
              <a:gd name="connsiteX28" fmla="*/ 41628 w 523934"/>
              <a:gd name="connsiteY28" fmla="*/ 376939 h 609225"/>
              <a:gd name="connsiteX29" fmla="*/ 0 w 523934"/>
              <a:gd name="connsiteY29" fmla="*/ 376939 h 609225"/>
              <a:gd name="connsiteX30" fmla="*/ 0 w 523934"/>
              <a:gd name="connsiteY30" fmla="*/ 308113 h 609225"/>
              <a:gd name="connsiteX31" fmla="*/ 170817 w 523934"/>
              <a:gd name="connsiteY31" fmla="*/ 308113 h 609225"/>
              <a:gd name="connsiteX32" fmla="*/ 170817 w 523934"/>
              <a:gd name="connsiteY32" fmla="*/ 273700 h 609225"/>
              <a:gd name="connsiteX33" fmla="*/ 99045 w 523934"/>
              <a:gd name="connsiteY33" fmla="*/ 273700 h 609225"/>
              <a:gd name="connsiteX34" fmla="*/ 104787 w 523934"/>
              <a:gd name="connsiteY34" fmla="*/ 262229 h 609225"/>
              <a:gd name="connsiteX35" fmla="*/ 103351 w 523934"/>
              <a:gd name="connsiteY35" fmla="*/ 262229 h 609225"/>
              <a:gd name="connsiteX36" fmla="*/ 139237 w 523934"/>
              <a:gd name="connsiteY36" fmla="*/ 190536 h 609225"/>
              <a:gd name="connsiteX37" fmla="*/ 175123 w 523934"/>
              <a:gd name="connsiteY37" fmla="*/ 186235 h 609225"/>
              <a:gd name="connsiteX38" fmla="*/ 261393 w 523934"/>
              <a:gd name="connsiteY38" fmla="*/ 0 h 609225"/>
              <a:gd name="connsiteX39" fmla="*/ 344616 w 523934"/>
              <a:gd name="connsiteY39" fmla="*/ 83108 h 609225"/>
              <a:gd name="connsiteX40" fmla="*/ 261393 w 523934"/>
              <a:gd name="connsiteY40" fmla="*/ 166216 h 609225"/>
              <a:gd name="connsiteX41" fmla="*/ 178170 w 523934"/>
              <a:gd name="connsiteY41" fmla="*/ 83108 h 609225"/>
              <a:gd name="connsiteX42" fmla="*/ 261393 w 523934"/>
              <a:gd name="connsiteY42" fmla="*/ 0 h 60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23934" h="609225">
                <a:moveTo>
                  <a:pt x="193784" y="190536"/>
                </a:moveTo>
                <a:lnTo>
                  <a:pt x="193784" y="227817"/>
                </a:lnTo>
                <a:lnTo>
                  <a:pt x="205267" y="227817"/>
                </a:lnTo>
                <a:lnTo>
                  <a:pt x="205267" y="273700"/>
                </a:lnTo>
                <a:lnTo>
                  <a:pt x="193784" y="273700"/>
                </a:lnTo>
                <a:lnTo>
                  <a:pt x="193784" y="283737"/>
                </a:lnTo>
                <a:lnTo>
                  <a:pt x="256943" y="295208"/>
                </a:lnTo>
                <a:lnTo>
                  <a:pt x="320102" y="283737"/>
                </a:lnTo>
                <a:lnTo>
                  <a:pt x="320102" y="273700"/>
                </a:lnTo>
                <a:lnTo>
                  <a:pt x="308619" y="273700"/>
                </a:lnTo>
                <a:lnTo>
                  <a:pt x="308619" y="227817"/>
                </a:lnTo>
                <a:lnTo>
                  <a:pt x="320102" y="227817"/>
                </a:lnTo>
                <a:lnTo>
                  <a:pt x="320102" y="190536"/>
                </a:lnTo>
                <a:lnTo>
                  <a:pt x="256943" y="202007"/>
                </a:lnTo>
                <a:close/>
                <a:moveTo>
                  <a:pt x="175123" y="167594"/>
                </a:moveTo>
                <a:lnTo>
                  <a:pt x="256943" y="181933"/>
                </a:lnTo>
                <a:lnTo>
                  <a:pt x="340198" y="167594"/>
                </a:lnTo>
                <a:lnTo>
                  <a:pt x="340198" y="184801"/>
                </a:lnTo>
                <a:lnTo>
                  <a:pt x="384697" y="190536"/>
                </a:lnTo>
                <a:lnTo>
                  <a:pt x="394745" y="227817"/>
                </a:lnTo>
                <a:lnTo>
                  <a:pt x="409099" y="273700"/>
                </a:lnTo>
                <a:lnTo>
                  <a:pt x="348811" y="273700"/>
                </a:lnTo>
                <a:lnTo>
                  <a:pt x="350246" y="308113"/>
                </a:lnTo>
                <a:lnTo>
                  <a:pt x="523934" y="308113"/>
                </a:lnTo>
                <a:lnTo>
                  <a:pt x="523934" y="376939"/>
                </a:lnTo>
                <a:lnTo>
                  <a:pt x="482306" y="376939"/>
                </a:lnTo>
                <a:lnTo>
                  <a:pt x="482306" y="609225"/>
                </a:lnTo>
                <a:lnTo>
                  <a:pt x="41628" y="609225"/>
                </a:lnTo>
                <a:lnTo>
                  <a:pt x="41628" y="376939"/>
                </a:lnTo>
                <a:lnTo>
                  <a:pt x="0" y="376939"/>
                </a:lnTo>
                <a:lnTo>
                  <a:pt x="0" y="308113"/>
                </a:lnTo>
                <a:lnTo>
                  <a:pt x="170817" y="308113"/>
                </a:lnTo>
                <a:lnTo>
                  <a:pt x="170817" y="273700"/>
                </a:lnTo>
                <a:lnTo>
                  <a:pt x="99045" y="273700"/>
                </a:lnTo>
                <a:lnTo>
                  <a:pt x="104787" y="262229"/>
                </a:lnTo>
                <a:lnTo>
                  <a:pt x="103351" y="262229"/>
                </a:lnTo>
                <a:lnTo>
                  <a:pt x="139237" y="190536"/>
                </a:lnTo>
                <a:lnTo>
                  <a:pt x="175123" y="186235"/>
                </a:lnTo>
                <a:close/>
                <a:moveTo>
                  <a:pt x="261393" y="0"/>
                </a:moveTo>
                <a:cubicBezTo>
                  <a:pt x="307356" y="0"/>
                  <a:pt x="344616" y="37209"/>
                  <a:pt x="344616" y="83108"/>
                </a:cubicBezTo>
                <a:cubicBezTo>
                  <a:pt x="344616" y="129007"/>
                  <a:pt x="307356" y="166216"/>
                  <a:pt x="261393" y="166216"/>
                </a:cubicBezTo>
                <a:cubicBezTo>
                  <a:pt x="215430" y="166216"/>
                  <a:pt x="178170" y="129007"/>
                  <a:pt x="178170" y="83108"/>
                </a:cubicBezTo>
                <a:cubicBezTo>
                  <a:pt x="178170" y="37209"/>
                  <a:pt x="215430" y="0"/>
                  <a:pt x="2613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423918" y="5897046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+mn-ea"/>
              </a:rPr>
              <a:t>导师：杨蜀秦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teacher-reading-a-book-sitting-behind-his-desk_42916"/>
          <p:cNvSpPr/>
          <p:nvPr/>
        </p:nvSpPr>
        <p:spPr>
          <a:xfrm>
            <a:off x="8652928" y="5954271"/>
            <a:ext cx="254929" cy="254882"/>
          </a:xfrm>
          <a:custGeom>
            <a:avLst/>
            <a:gdLst>
              <a:gd name="T0" fmla="*/ 5601 w 11203"/>
              <a:gd name="T1" fmla="*/ 0 h 11202"/>
              <a:gd name="T2" fmla="*/ 0 w 11203"/>
              <a:gd name="T3" fmla="*/ 5601 h 11202"/>
              <a:gd name="T4" fmla="*/ 5603 w 11203"/>
              <a:gd name="T5" fmla="*/ 11202 h 11202"/>
              <a:gd name="T6" fmla="*/ 11203 w 11203"/>
              <a:gd name="T7" fmla="*/ 5601 h 11202"/>
              <a:gd name="T8" fmla="*/ 5601 w 11203"/>
              <a:gd name="T9" fmla="*/ 0 h 11202"/>
              <a:gd name="T10" fmla="*/ 8403 w 11203"/>
              <a:gd name="T11" fmla="*/ 6218 h 11202"/>
              <a:gd name="T12" fmla="*/ 5429 w 11203"/>
              <a:gd name="T13" fmla="*/ 6218 h 11202"/>
              <a:gd name="T14" fmla="*/ 5250 w 11203"/>
              <a:gd name="T15" fmla="*/ 6182 h 11202"/>
              <a:gd name="T16" fmla="*/ 4970 w 11203"/>
              <a:gd name="T17" fmla="*/ 5760 h 11202"/>
              <a:gd name="T18" fmla="*/ 4970 w 11203"/>
              <a:gd name="T19" fmla="*/ 2786 h 11202"/>
              <a:gd name="T20" fmla="*/ 5429 w 11203"/>
              <a:gd name="T21" fmla="*/ 2327 h 11202"/>
              <a:gd name="T22" fmla="*/ 5889 w 11203"/>
              <a:gd name="T23" fmla="*/ 2786 h 11202"/>
              <a:gd name="T24" fmla="*/ 5889 w 11203"/>
              <a:gd name="T25" fmla="*/ 5301 h 11202"/>
              <a:gd name="T26" fmla="*/ 8404 w 11203"/>
              <a:gd name="T27" fmla="*/ 5301 h 11202"/>
              <a:gd name="T28" fmla="*/ 8863 w 11203"/>
              <a:gd name="T29" fmla="*/ 5760 h 11202"/>
              <a:gd name="T30" fmla="*/ 8403 w 11203"/>
              <a:gd name="T31" fmla="*/ 6218 h 11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203" h="11202">
                <a:moveTo>
                  <a:pt x="5601" y="0"/>
                </a:moveTo>
                <a:cubicBezTo>
                  <a:pt x="2507" y="0"/>
                  <a:pt x="0" y="2507"/>
                  <a:pt x="0" y="5601"/>
                </a:cubicBezTo>
                <a:cubicBezTo>
                  <a:pt x="0" y="8695"/>
                  <a:pt x="2509" y="11202"/>
                  <a:pt x="5603" y="11202"/>
                </a:cubicBezTo>
                <a:cubicBezTo>
                  <a:pt x="8695" y="11202"/>
                  <a:pt x="11203" y="8695"/>
                  <a:pt x="11203" y="5601"/>
                </a:cubicBezTo>
                <a:cubicBezTo>
                  <a:pt x="11203" y="2507"/>
                  <a:pt x="8695" y="0"/>
                  <a:pt x="5601" y="0"/>
                </a:cubicBezTo>
                <a:close/>
                <a:moveTo>
                  <a:pt x="8403" y="6218"/>
                </a:moveTo>
                <a:lnTo>
                  <a:pt x="5429" y="6218"/>
                </a:lnTo>
                <a:cubicBezTo>
                  <a:pt x="5366" y="6218"/>
                  <a:pt x="5305" y="6206"/>
                  <a:pt x="5250" y="6182"/>
                </a:cubicBezTo>
                <a:cubicBezTo>
                  <a:pt x="5085" y="6112"/>
                  <a:pt x="4970" y="5950"/>
                  <a:pt x="4970" y="5760"/>
                </a:cubicBezTo>
                <a:lnTo>
                  <a:pt x="4970" y="2786"/>
                </a:lnTo>
                <a:cubicBezTo>
                  <a:pt x="4970" y="2532"/>
                  <a:pt x="5175" y="2327"/>
                  <a:pt x="5429" y="2327"/>
                </a:cubicBezTo>
                <a:cubicBezTo>
                  <a:pt x="5683" y="2327"/>
                  <a:pt x="5889" y="2532"/>
                  <a:pt x="5889" y="2786"/>
                </a:cubicBezTo>
                <a:lnTo>
                  <a:pt x="5889" y="5301"/>
                </a:lnTo>
                <a:lnTo>
                  <a:pt x="8404" y="5301"/>
                </a:lnTo>
                <a:cubicBezTo>
                  <a:pt x="8657" y="5301"/>
                  <a:pt x="8863" y="5506"/>
                  <a:pt x="8863" y="5760"/>
                </a:cubicBezTo>
                <a:cubicBezTo>
                  <a:pt x="8863" y="6013"/>
                  <a:pt x="8656" y="6218"/>
                  <a:pt x="8403" y="62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988199" y="5897046"/>
            <a:ext cx="1779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日期：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2024/1/4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7650" y="1048502"/>
            <a:ext cx="11696700" cy="2513848"/>
          </a:xfrm>
          <a:prstGeom prst="rect">
            <a:avLst/>
          </a:prstGeom>
          <a:noFill/>
          <a:ln w="19050">
            <a:solidFill>
              <a:srgbClr val="2267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593715" y="1155065"/>
            <a:ext cx="6057265" cy="22745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000" dirty="0">
                <a:latin typeface="+mj-ea"/>
                <a:ea typeface="+mj-ea"/>
              </a:rPr>
              <a:t>RetinaNet</a:t>
            </a:r>
            <a:endParaRPr sz="2000" dirty="0">
              <a:latin typeface="+mj-ea"/>
              <a:ea typeface="+mj-ea"/>
            </a:endParaRPr>
          </a:p>
          <a:p>
            <a:r>
              <a:rPr sz="1800" b="1" dirty="0">
                <a:ea typeface="+mn-lt"/>
                <a:cs typeface="+mn-lt"/>
              </a:rPr>
              <a:t>针对现有单阶段法目标检测模型</a:t>
            </a:r>
            <a:r>
              <a:rPr lang="zh-CN" sz="1800" b="1" dirty="0">
                <a:ea typeface="+mn-lt"/>
                <a:cs typeface="+mn-lt"/>
              </a:rPr>
              <a:t>，</a:t>
            </a:r>
            <a:r>
              <a:rPr sz="1800" b="1" dirty="0">
                <a:ea typeface="+mn-lt"/>
                <a:cs typeface="+mn-lt"/>
              </a:rPr>
              <a:t>提出了一种叫做Focal Loss的损失函数，用来降低大量easy negatives在标准交叉熵中所占权重。为了检测提出的Focal Loss损失函数的有效性，所以作者就提出了一种简单的模型RetinaNet，其通过预设不同大小和长宽比的锚定框，对目标进行初步的框选，提高了模型的定位精度。并且在保持高精度的同时，具有较快的检测速度。</a:t>
            </a:r>
            <a:endParaRPr sz="1800" b="1" dirty="0">
              <a:ea typeface="+mn-lt"/>
              <a:cs typeface="+mn-lt"/>
            </a:endParaRPr>
          </a:p>
          <a:p>
            <a:endParaRPr sz="2000" dirty="0">
              <a:latin typeface="+mj-ea"/>
              <a:ea typeface="+mj-ea"/>
            </a:endParaRPr>
          </a:p>
          <a:p>
            <a:endParaRPr sz="2000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650" y="3832310"/>
            <a:ext cx="11696700" cy="2513849"/>
          </a:xfrm>
          <a:prstGeom prst="rect">
            <a:avLst/>
          </a:prstGeom>
          <a:noFill/>
          <a:ln w="19050">
            <a:solidFill>
              <a:srgbClr val="2267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593715" y="3923030"/>
            <a:ext cx="6057265" cy="21805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000" dirty="0">
                <a:latin typeface="+mj-ea"/>
                <a:ea typeface="+mj-ea"/>
              </a:rPr>
              <a:t>Transformer</a:t>
            </a:r>
            <a:endParaRPr sz="2000" dirty="0">
              <a:latin typeface="+mj-ea"/>
              <a:ea typeface="+mj-ea"/>
            </a:endParaRPr>
          </a:p>
          <a:p>
            <a:endParaRPr sz="2000" dirty="0">
              <a:latin typeface="+mj-ea"/>
              <a:ea typeface="+mj-ea"/>
            </a:endParaRPr>
          </a:p>
          <a:p>
            <a:pPr algn="just"/>
            <a:r>
              <a:rPr b="1" dirty="0">
                <a:ea typeface="+mn-lt"/>
                <a:cs typeface="+mn-lt"/>
              </a:rPr>
              <a:t>Transformer在机器翻译任务上的表现超过了RNN、CNN，只用encoder-decoder和attention机制就能达到很好的效果，可以高效地并行化。Transformer</a:t>
            </a:r>
            <a:r>
              <a:rPr lang="zh-CN" b="1" dirty="0">
                <a:ea typeface="+mn-lt"/>
                <a:cs typeface="+mn-lt"/>
              </a:rPr>
              <a:t>同时</a:t>
            </a:r>
            <a:r>
              <a:rPr b="1" dirty="0">
                <a:ea typeface="+mn-lt"/>
                <a:cs typeface="+mn-lt"/>
              </a:rPr>
              <a:t>通过使用注意力机制来解决序列的长依赖问题。它的优势在于它可以并行地执行序列的转换</a:t>
            </a:r>
            <a:r>
              <a:rPr lang="zh-CN" b="1" dirty="0">
                <a:ea typeface="+mn-lt"/>
                <a:cs typeface="+mn-lt"/>
              </a:rPr>
              <a:t>，</a:t>
            </a:r>
            <a:r>
              <a:rPr b="1" dirty="0">
                <a:ea typeface="+mn-lt"/>
                <a:cs typeface="+mn-lt"/>
              </a:rPr>
              <a:t>并且不需要使用循环神经网络</a:t>
            </a:r>
            <a:r>
              <a:rPr lang="zh-CN" b="1" dirty="0">
                <a:ea typeface="+mn-lt"/>
                <a:cs typeface="+mn-lt"/>
              </a:rPr>
              <a:t>。</a:t>
            </a:r>
            <a:endParaRPr lang="zh-CN" b="1" dirty="0">
              <a:ea typeface="+mn-lt"/>
              <a:cs typeface="+mn-lt"/>
            </a:endParaRPr>
          </a:p>
        </p:txBody>
      </p:sp>
      <p:sp>
        <p:nvSpPr>
          <p:cNvPr id="9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029156" y="335402"/>
            <a:ext cx="5295900" cy="469897"/>
          </a:xfrm>
        </p:spPr>
        <p:txBody>
          <a:bodyPr>
            <a:normAutofit fontScale="95000"/>
          </a:bodyPr>
          <a:lstStyle/>
          <a:p>
            <a:r>
              <a:rPr lang="zh-CN" altLang="en-US" dirty="0">
                <a:sym typeface="+mn-ea"/>
              </a:rPr>
              <a:t>国内外</a:t>
            </a:r>
            <a:r>
              <a:rPr lang="zh-CN" altLang="en-US" dirty="0"/>
              <a:t>研究现状</a:t>
            </a:r>
            <a:r>
              <a:rPr lang="en-US" altLang="zh-CN" dirty="0"/>
              <a:t>-</a:t>
            </a:r>
            <a:r>
              <a:rPr lang="zh-CN" altLang="en-US" sz="2000" dirty="0">
                <a:sym typeface="+mn-ea"/>
              </a:rPr>
              <a:t>图像识别算法</a:t>
            </a:r>
            <a:endParaRPr lang="zh-CN" altLang="en-US" dirty="0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48990" y="4029075"/>
            <a:ext cx="2058035" cy="2120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9580" y="4028440"/>
            <a:ext cx="2712720" cy="2120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9580" y="1155065"/>
            <a:ext cx="5144770" cy="2114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5000"/>
          </a:bodyPr>
          <a:lstStyle/>
          <a:p>
            <a:r>
              <a:rPr lang="zh-CN" altLang="en-US" dirty="0">
                <a:sym typeface="+mn-ea"/>
              </a:rPr>
              <a:t>国内外</a:t>
            </a:r>
            <a:r>
              <a:rPr lang="zh-CN" altLang="en-US" dirty="0"/>
              <a:t>研究现状</a:t>
            </a:r>
            <a:r>
              <a:rPr lang="en-US" altLang="zh-CN" dirty="0"/>
              <a:t>-</a:t>
            </a:r>
            <a:r>
              <a:rPr lang="zh-CN" altLang="en-US" sz="2000" dirty="0"/>
              <a:t>野生动物图像识别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6489055" y="4908747"/>
            <a:ext cx="48497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127000" algn="just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dirty="0">
                <a:latin typeface="+mj-ea"/>
                <a:ea typeface="+mj-ea"/>
              </a:rPr>
              <a:t>    </a:t>
            </a:r>
            <a:r>
              <a:rPr sz="2000" b="1" dirty="0">
                <a:ea typeface="+mn-lt"/>
                <a:cs typeface="+mn-lt"/>
              </a:rPr>
              <a:t>San‐tangeli等(2022)基于YOLOv3识别秃鹫和其他大型鸟类，有助于自动化远程大量收集野生动物生态数据。</a:t>
            </a:r>
            <a:endParaRPr sz="2000" b="1" dirty="0">
              <a:ea typeface="+mn-lt"/>
              <a:cs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6763" y="4663002"/>
            <a:ext cx="476794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1270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latin typeface="+mj-ea"/>
                <a:ea typeface="+mj-ea"/>
              </a:rPr>
              <a:t>   </a:t>
            </a:r>
            <a:r>
              <a:rPr sz="2000" dirty="0">
                <a:ea typeface="+mn-lt"/>
                <a:cs typeface="+mn-lt"/>
              </a:rPr>
              <a:t> </a:t>
            </a:r>
            <a:r>
              <a:rPr sz="2000" b="1" dirty="0">
                <a:ea typeface="+mn-lt"/>
                <a:cs typeface="+mn-lt"/>
              </a:rPr>
              <a:t>Kim等(2022)基于Faster R-CNN对26种亚马逊鹦鹉进行分类，而Faster RCNN提升了运行速度，进一步把检测速度提高到准实时，有利于保护亚马逊鹦鹉的野生种群。</a:t>
            </a:r>
            <a:endParaRPr sz="2000" b="1" dirty="0">
              <a:ea typeface="+mn-lt"/>
              <a:cs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6517" y="1171475"/>
            <a:ext cx="5415951" cy="5453776"/>
          </a:xfrm>
          <a:prstGeom prst="rect">
            <a:avLst/>
          </a:prstGeom>
          <a:noFill/>
          <a:ln w="19050">
            <a:solidFill>
              <a:srgbClr val="2267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82332" y="1171475"/>
            <a:ext cx="5463149" cy="5453776"/>
          </a:xfrm>
          <a:prstGeom prst="rect">
            <a:avLst/>
          </a:prstGeom>
          <a:noFill/>
          <a:ln w="19050">
            <a:solidFill>
              <a:srgbClr val="2267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1122045" y="1718310"/>
            <a:ext cx="1918335" cy="2501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2150" y="1718310"/>
            <a:ext cx="1993900" cy="2390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图片 117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89065" y="1411605"/>
            <a:ext cx="2433320" cy="3496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图片 118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22385" y="2136140"/>
            <a:ext cx="2251710" cy="2047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87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2095500" y="2336800"/>
            <a:ext cx="2184400" cy="218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2252301" y="2493601"/>
            <a:ext cx="1870798" cy="1870798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8000"/>
                  <a:lumOff val="12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2399663" y="2705725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+mj-ea"/>
              </a:rPr>
              <a:t>03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+mj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82861" y="553052"/>
            <a:ext cx="1200329" cy="57518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6600" b="1" spc="300" dirty="0">
                <a:ln>
                  <a:solidFill>
                    <a:schemeClr val="bg1"/>
                  </a:solidFill>
                </a:ln>
                <a:noFill/>
                <a:latin typeface="微软雅黑" panose="020B0503020204020204" pitchFamily="34" charset="-122"/>
              </a:rPr>
              <a:t>PART THREE</a:t>
            </a:r>
            <a:endParaRPr lang="zh-CN" altLang="en-US" sz="6600" b="1" spc="300" dirty="0">
              <a:ln>
                <a:solidFill>
                  <a:schemeClr val="bg1"/>
                </a:solidFill>
              </a:ln>
              <a:noFill/>
              <a:latin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928490" y="2243595"/>
            <a:ext cx="4403770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buSzPct val="100000"/>
              <a:defRPr/>
            </a:pPr>
            <a:r>
              <a:rPr lang="zh-CN" altLang="en-US" sz="4400" b="1" spc="300" noProof="1">
                <a:solidFill>
                  <a:schemeClr val="accent1"/>
                </a:solidFill>
                <a:latin typeface="+mj-ea"/>
                <a:ea typeface="+mj-ea"/>
              </a:rPr>
              <a:t>研究内容与方法</a:t>
            </a:r>
            <a:endParaRPr lang="zh-CN" altLang="en-US" sz="4400" b="1" spc="300" noProof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928490" y="2989410"/>
            <a:ext cx="5139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content and methodology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5950760" y="3424015"/>
            <a:ext cx="438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7380811" y="3772512"/>
            <a:ext cx="2268570" cy="855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研究内容与方法</a:t>
            </a:r>
            <a:endParaRPr lang="en-US" altLang="zh-CN" sz="2000" dirty="0"/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技术路线图</a:t>
            </a:r>
            <a:endParaRPr lang="en-US" altLang="zh-CN" sz="2000" dirty="0"/>
          </a:p>
        </p:txBody>
      </p:sp>
      <p:grpSp>
        <p:nvGrpSpPr>
          <p:cNvPr id="126" name="组合 125"/>
          <p:cNvGrpSpPr/>
          <p:nvPr/>
        </p:nvGrpSpPr>
        <p:grpSpPr>
          <a:xfrm>
            <a:off x="11093753" y="6274833"/>
            <a:ext cx="723900" cy="326768"/>
            <a:chOff x="11093753" y="6274833"/>
            <a:chExt cx="723900" cy="326768"/>
          </a:xfrm>
        </p:grpSpPr>
        <p:sp>
          <p:nvSpPr>
            <p:cNvPr id="123" name="矩形: 圆角 122"/>
            <p:cNvSpPr/>
            <p:nvPr/>
          </p:nvSpPr>
          <p:spPr>
            <a:xfrm>
              <a:off x="11093753" y="6479280"/>
              <a:ext cx="72390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: 圆角 123"/>
            <p:cNvSpPr/>
            <p:nvPr/>
          </p:nvSpPr>
          <p:spPr>
            <a:xfrm>
              <a:off x="11340493" y="6274833"/>
              <a:ext cx="47716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主要研究内容</a:t>
            </a:r>
            <a:endParaRPr lang="zh-CN" altLang="en-US" dirty="0"/>
          </a:p>
        </p:txBody>
      </p:sp>
      <p:sp>
        <p:nvSpPr>
          <p:cNvPr id="3" name="矩形: 圆角 2"/>
          <p:cNvSpPr/>
          <p:nvPr/>
        </p:nvSpPr>
        <p:spPr>
          <a:xfrm>
            <a:off x="2426383" y="2294594"/>
            <a:ext cx="7536767" cy="5629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</a:rPr>
              <a:t>数据集</a:t>
            </a:r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构建</a:t>
            </a:r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</a:rPr>
              <a:t>与预处理</a:t>
            </a:r>
            <a:endParaRPr lang="zh-CN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矩形: 对角圆角 1"/>
          <p:cNvSpPr/>
          <p:nvPr/>
        </p:nvSpPr>
        <p:spPr>
          <a:xfrm flipH="1">
            <a:off x="1937885" y="2294593"/>
            <a:ext cx="919615" cy="562907"/>
          </a:xfrm>
          <a:prstGeom prst="round2DiagRect">
            <a:avLst>
              <a:gd name="adj1" fmla="val 43694"/>
              <a:gd name="adj2" fmla="val 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+mj-ea"/>
                <a:ea typeface="+mj-ea"/>
              </a:rPr>
              <a:t>01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24267" y="1439674"/>
            <a:ext cx="4271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本设计的主要研究如下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2426383" y="3113744"/>
            <a:ext cx="7536767" cy="5629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</a:rPr>
              <a:t>网络模型建立与评估</a:t>
            </a:r>
            <a:endParaRPr lang="zh-CN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矩形: 对角圆角 8"/>
          <p:cNvSpPr/>
          <p:nvPr/>
        </p:nvSpPr>
        <p:spPr>
          <a:xfrm flipH="1">
            <a:off x="1937885" y="3113743"/>
            <a:ext cx="919615" cy="562907"/>
          </a:xfrm>
          <a:prstGeom prst="round2DiagRect">
            <a:avLst>
              <a:gd name="adj1" fmla="val 43694"/>
              <a:gd name="adj2" fmla="val 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+mj-ea"/>
                <a:ea typeface="+mj-ea"/>
              </a:rPr>
              <a:t>02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2426383" y="3933828"/>
            <a:ext cx="7536767" cy="5629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</a:rPr>
              <a:t>云台结构设计</a:t>
            </a:r>
            <a:endParaRPr lang="zh-CN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矩形: 对角圆角 10"/>
          <p:cNvSpPr/>
          <p:nvPr/>
        </p:nvSpPr>
        <p:spPr>
          <a:xfrm flipH="1">
            <a:off x="1937885" y="3933827"/>
            <a:ext cx="919615" cy="562907"/>
          </a:xfrm>
          <a:prstGeom prst="round2DiagRect">
            <a:avLst>
              <a:gd name="adj1" fmla="val 43694"/>
              <a:gd name="adj2" fmla="val 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+mj-ea"/>
                <a:ea typeface="+mj-ea"/>
              </a:rPr>
              <a:t>03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2426383" y="4753912"/>
            <a:ext cx="7536767" cy="5629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</a:rPr>
              <a:t>识别系统实现</a:t>
            </a:r>
            <a:endParaRPr lang="zh-CN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矩形: 对角圆角 12"/>
          <p:cNvSpPr/>
          <p:nvPr/>
        </p:nvSpPr>
        <p:spPr>
          <a:xfrm flipH="1">
            <a:off x="1937885" y="4753911"/>
            <a:ext cx="919615" cy="562907"/>
          </a:xfrm>
          <a:prstGeom prst="round2DiagRect">
            <a:avLst>
              <a:gd name="adj1" fmla="val 43694"/>
              <a:gd name="adj2" fmla="val 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+mj-ea"/>
                <a:ea typeface="+mj-ea"/>
              </a:rPr>
              <a:t>04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5000"/>
          </a:bodyPr>
          <a:lstStyle/>
          <a:p>
            <a:r>
              <a:rPr lang="zh-CN" altLang="en-US" dirty="0"/>
              <a:t>研究内容与方法</a:t>
            </a:r>
            <a:endParaRPr lang="zh-CN" altLang="en-US" dirty="0"/>
          </a:p>
        </p:txBody>
      </p:sp>
      <p:sp>
        <p:nvSpPr>
          <p:cNvPr id="4" name="矩形: 对角圆角 3"/>
          <p:cNvSpPr/>
          <p:nvPr/>
        </p:nvSpPr>
        <p:spPr>
          <a:xfrm>
            <a:off x="761200" y="1142073"/>
            <a:ext cx="4706149" cy="498591"/>
          </a:xfrm>
          <a:prstGeom prst="round2DiagRect">
            <a:avLst>
              <a:gd name="adj1" fmla="val 32954"/>
              <a:gd name="adj2" fmla="val 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  <a:sym typeface="+mn-ea"/>
              </a:rPr>
              <a:t>数据集构建与预处理</a:t>
            </a:r>
            <a:endParaRPr lang="zh-CN" altLang="en-US" sz="2000" b="1" dirty="0">
              <a:latin typeface="+mj-ea"/>
              <a:ea typeface="+mj-ea"/>
            </a:endParaRPr>
          </a:p>
        </p:txBody>
      </p:sp>
      <p:pic>
        <p:nvPicPr>
          <p:cNvPr id="5" name="图片 17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V="1">
            <a:off x="840740" y="1851660"/>
            <a:ext cx="4627245" cy="196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14" descr="IMG_2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25235" y="4407535"/>
            <a:ext cx="4626610" cy="1811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915795" y="3970655"/>
            <a:ext cx="289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图1 LoTE-Animal数据集</a:t>
            </a:r>
            <a:endParaRPr lang="zh-CN" altLang="en-US"/>
          </a:p>
        </p:txBody>
      </p:sp>
      <p:sp>
        <p:nvSpPr>
          <p:cNvPr id="120" name="文本框 119"/>
          <p:cNvSpPr txBox="1"/>
          <p:nvPr/>
        </p:nvSpPr>
        <p:spPr>
          <a:xfrm>
            <a:off x="6163310" y="633158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b="0"/>
              <a:t>图2 网络爬取</a:t>
            </a:r>
            <a:endParaRPr lang="zh-CN" altLang="en-US" b="0"/>
          </a:p>
        </p:txBody>
      </p:sp>
      <p:sp>
        <p:nvSpPr>
          <p:cNvPr id="3" name="文本框 2"/>
          <p:cNvSpPr txBox="1"/>
          <p:nvPr/>
        </p:nvSpPr>
        <p:spPr>
          <a:xfrm>
            <a:off x="5918834" y="2374900"/>
            <a:ext cx="5660455" cy="110799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200" b="1" dirty="0"/>
              <a:t>选择大型珍稀野生动物</a:t>
            </a:r>
            <a:r>
              <a:rPr lang="zh-CN" altLang="en-US" sz="2200" b="1" dirty="0">
                <a:solidFill>
                  <a:srgbClr val="CC3300"/>
                </a:solidFill>
              </a:rPr>
              <a:t>数据集LoTE-Animal</a:t>
            </a:r>
            <a:r>
              <a:rPr lang="zh-CN" altLang="en-US" sz="2200" b="1" dirty="0"/>
              <a:t>，此数据集包含丰富的野生小熊猫图片，同时在</a:t>
            </a:r>
            <a:r>
              <a:rPr lang="zh-CN" altLang="en-US" sz="2200" b="1" dirty="0">
                <a:solidFill>
                  <a:srgbClr val="CC3300"/>
                </a:solidFill>
              </a:rPr>
              <a:t>网络上爬取</a:t>
            </a:r>
            <a:r>
              <a:rPr lang="zh-CN" altLang="en-US" sz="2200" b="1" dirty="0"/>
              <a:t>更多小熊猫数据</a:t>
            </a:r>
            <a:endParaRPr lang="zh-CN" altLang="en-US" sz="2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373224" y="4575175"/>
            <a:ext cx="55456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/>
              <a:t>通过旋转、翻转、缩放等操作</a:t>
            </a:r>
            <a:r>
              <a:rPr lang="zh-CN" altLang="en-US" sz="2200" b="1" dirty="0">
                <a:solidFill>
                  <a:srgbClr val="CC3300"/>
                </a:solidFill>
              </a:rPr>
              <a:t>扩充数据集</a:t>
            </a:r>
            <a:r>
              <a:rPr lang="zh-CN" altLang="en-US" sz="2200" b="1" dirty="0"/>
              <a:t>，提高模型的泛化能力。再通过滤波器对图像进行平滑或锐化处理，去除噪声或突出边缘信息。最后将图像裁剪成适合模型输入的大小，减少计算量和过拟合的风险。</a:t>
            </a:r>
            <a:endParaRPr lang="zh-CN" altLang="en-US" sz="22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研究内容与方法</a:t>
            </a:r>
            <a:endParaRPr lang="zh-CN" altLang="en-US" dirty="0"/>
          </a:p>
        </p:txBody>
      </p:sp>
      <p:sp>
        <p:nvSpPr>
          <p:cNvPr id="4" name="矩形: 对角圆角 3"/>
          <p:cNvSpPr/>
          <p:nvPr/>
        </p:nvSpPr>
        <p:spPr>
          <a:xfrm>
            <a:off x="761200" y="1113568"/>
            <a:ext cx="5563856" cy="498591"/>
          </a:xfrm>
          <a:prstGeom prst="round2DiagRect">
            <a:avLst>
              <a:gd name="adj1" fmla="val 32954"/>
              <a:gd name="adj2" fmla="val 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  <a:sym typeface="+mn-ea"/>
              </a:rPr>
              <a:t>网络模型建立与评估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4101" y="4750000"/>
            <a:ext cx="4840399" cy="1772597"/>
          </a:xfrm>
          <a:prstGeom prst="rect">
            <a:avLst/>
          </a:prstGeom>
          <a:noFill/>
          <a:ln w="19050">
            <a:solidFill>
              <a:srgbClr val="2267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ea typeface="+mn-lt"/>
              </a:rPr>
              <a:t>      </a:t>
            </a:r>
            <a:r>
              <a:rPr lang="zh-CN" altLang="en-US" sz="2000" b="1" dirty="0">
                <a:solidFill>
                  <a:schemeClr val="tx1"/>
                </a:solidFill>
                <a:ea typeface="+mn-lt"/>
              </a:rPr>
              <a:t>通过对比不同网络模通过对比不同网络模型特点，选择更为合适的神经网络，型特点，选择更为合适的神经网络</a:t>
            </a:r>
            <a:endParaRPr lang="zh-CN" altLang="en-US" sz="2000" b="1" dirty="0">
              <a:solidFill>
                <a:schemeClr val="tx1"/>
              </a:solidFill>
              <a:ea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19775" y="4750001"/>
            <a:ext cx="5982157" cy="821707"/>
          </a:xfrm>
          <a:prstGeom prst="rect">
            <a:avLst/>
          </a:prstGeom>
          <a:noFill/>
          <a:ln w="19050">
            <a:solidFill>
              <a:srgbClr val="2267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ea typeface="+mn-lt"/>
                <a:cs typeface="+mn-lt"/>
              </a:rPr>
              <a:t>添加Transformer中的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</a:rPr>
              <a:t>Attention</a:t>
            </a:r>
            <a:r>
              <a:rPr lang="zh-CN" altLang="en-US" sz="2000" b="1" dirty="0">
                <a:solidFill>
                  <a:schemeClr val="tx1"/>
                </a:solidFill>
                <a:ea typeface="+mn-lt"/>
                <a:cs typeface="+mn-lt"/>
              </a:rPr>
              <a:t>机制</a:t>
            </a:r>
            <a:endParaRPr lang="zh-CN" altLang="en-US" sz="2000" b="1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19773" y="5689641"/>
            <a:ext cx="5982157" cy="821708"/>
          </a:xfrm>
          <a:prstGeom prst="rect">
            <a:avLst/>
          </a:prstGeom>
          <a:noFill/>
          <a:ln w="19050">
            <a:solidFill>
              <a:srgbClr val="2267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chemeClr val="tx1"/>
                </a:solidFill>
                <a:ea typeface="+mn-lt"/>
                <a:cs typeface="+mn-lt"/>
              </a:rPr>
              <a:t>对比不同网络的Precision、IoU、Recall等参数</a:t>
            </a:r>
            <a:endParaRPr lang="zh-CN" altLang="en-US" sz="2000" b="1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35190" y="1612265"/>
            <a:ext cx="3151505" cy="272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图片 12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1105" y="1877060"/>
            <a:ext cx="5904865" cy="2197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482850" y="4227830"/>
            <a:ext cx="286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注意力机制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946390" y="4263390"/>
            <a:ext cx="237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评估参数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研究内容与方法</a:t>
            </a:r>
            <a:endParaRPr lang="zh-CN" altLang="en-US" dirty="0"/>
          </a:p>
        </p:txBody>
      </p:sp>
      <p:sp>
        <p:nvSpPr>
          <p:cNvPr id="4" name="矩形: 对角圆角 3"/>
          <p:cNvSpPr/>
          <p:nvPr/>
        </p:nvSpPr>
        <p:spPr>
          <a:xfrm>
            <a:off x="761200" y="1179538"/>
            <a:ext cx="5563856" cy="498591"/>
          </a:xfrm>
          <a:prstGeom prst="round2DiagRect">
            <a:avLst>
              <a:gd name="adj1" fmla="val 32954"/>
              <a:gd name="adj2" fmla="val 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云台设计与</a:t>
            </a:r>
            <a:r>
              <a:rPr lang="zh-CN" altLang="en-US" sz="2000" b="1" dirty="0">
                <a:latin typeface="+mj-ea"/>
                <a:ea typeface="+mj-ea"/>
                <a:sym typeface="+mn-ea"/>
              </a:rPr>
              <a:t>识别系统实现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9690" y="4965991"/>
            <a:ext cx="9792620" cy="1424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为实现陷阱相机的便携性和易安装，拟通过solidworks和3D打印技术，设计出一款可移动的云台，保证其可以更加便于移动拍摄野生小熊猫。进行多次实验，修改相关参数，最后进行总体实验。</a:t>
            </a:r>
            <a:endParaRPr lang="zh-CN" altLang="en-US" sz="2000" b="1" dirty="0"/>
          </a:p>
        </p:txBody>
      </p:sp>
      <p:pic>
        <p:nvPicPr>
          <p:cNvPr id="122" name="图片 121"/>
          <p:cNvPicPr/>
          <p:nvPr/>
        </p:nvPicPr>
        <p:blipFill>
          <a:blip r:embed="rId1"/>
          <a:stretch>
            <a:fillRect/>
          </a:stretch>
        </p:blipFill>
        <p:spPr>
          <a:xfrm>
            <a:off x="2177415" y="2151380"/>
            <a:ext cx="2269490" cy="2077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图片 122"/>
          <p:cNvPicPr/>
          <p:nvPr/>
        </p:nvPicPr>
        <p:blipFill>
          <a:blip r:embed="rId2"/>
          <a:stretch>
            <a:fillRect/>
          </a:stretch>
        </p:blipFill>
        <p:spPr>
          <a:xfrm>
            <a:off x="5876925" y="2151380"/>
            <a:ext cx="3147060" cy="198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2569845" y="4465320"/>
            <a:ext cx="1384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便携云台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17640" y="4450715"/>
            <a:ext cx="2318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3D</a:t>
            </a:r>
            <a:r>
              <a:rPr lang="zh-CN" altLang="en-US"/>
              <a:t>打印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5000"/>
          </a:bodyPr>
          <a:lstStyle/>
          <a:p>
            <a:r>
              <a:rPr lang="zh-CN" altLang="en-US" dirty="0"/>
              <a:t>技术路线图</a:t>
            </a:r>
            <a:endParaRPr lang="zh-CN" altLang="en-US" dirty="0"/>
          </a:p>
        </p:txBody>
      </p:sp>
      <p:graphicFrame>
        <p:nvGraphicFramePr>
          <p:cNvPr id="3" name="Object 6"/>
          <p:cNvGraphicFramePr/>
          <p:nvPr>
            <p:custDataLst>
              <p:tags r:id="rId1"/>
            </p:custDataLst>
          </p:nvPr>
        </p:nvGraphicFramePr>
        <p:xfrm>
          <a:off x="4193540" y="1076960"/>
          <a:ext cx="3804920" cy="563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" imgW="2917190" imgH="5705475" progId="Visio.Drawing.15">
                  <p:embed/>
                </p:oleObj>
              </mc:Choice>
              <mc:Fallback>
                <p:oleObj name="" r:id="rId2" imgW="2917190" imgH="570547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3540" y="1076960"/>
                        <a:ext cx="3804920" cy="56362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87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2095500" y="2336800"/>
            <a:ext cx="2184400" cy="218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2252301" y="2493601"/>
            <a:ext cx="1870798" cy="1870798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8000"/>
                  <a:lumOff val="12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2399663" y="2705725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+mj-ea"/>
              </a:rPr>
              <a:t>04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+mj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82861" y="757434"/>
            <a:ext cx="1200329" cy="53431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6600" b="1" spc="300" dirty="0">
                <a:ln>
                  <a:solidFill>
                    <a:schemeClr val="bg1"/>
                  </a:solidFill>
                </a:ln>
                <a:noFill/>
                <a:latin typeface="微软雅黑" panose="020B0503020204020204" pitchFamily="34" charset="-122"/>
              </a:rPr>
              <a:t>PART FOUR</a:t>
            </a:r>
            <a:endParaRPr lang="zh-CN" altLang="en-US" sz="6600" b="1" spc="300" dirty="0">
              <a:ln>
                <a:solidFill>
                  <a:schemeClr val="bg1"/>
                </a:solidFill>
              </a:ln>
              <a:noFill/>
              <a:latin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928490" y="2243595"/>
            <a:ext cx="259558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buSzPct val="100000"/>
              <a:defRPr/>
            </a:pPr>
            <a:r>
              <a:rPr lang="zh-CN" altLang="en-US" sz="4400" b="1" spc="300" noProof="1">
                <a:solidFill>
                  <a:schemeClr val="accent1"/>
                </a:solidFill>
                <a:latin typeface="+mj-ea"/>
                <a:ea typeface="+mj-ea"/>
              </a:rPr>
              <a:t>预期结果</a:t>
            </a:r>
            <a:endParaRPr lang="zh-CN" altLang="en-US" sz="4400" b="1" spc="300" noProof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928490" y="2989410"/>
            <a:ext cx="246881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Expected results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5950760" y="3424015"/>
            <a:ext cx="4831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/>
          <p:cNvGrpSpPr/>
          <p:nvPr/>
        </p:nvGrpSpPr>
        <p:grpSpPr>
          <a:xfrm>
            <a:off x="11093753" y="6274833"/>
            <a:ext cx="723900" cy="326768"/>
            <a:chOff x="11093753" y="6274833"/>
            <a:chExt cx="723900" cy="326768"/>
          </a:xfrm>
        </p:grpSpPr>
        <p:sp>
          <p:nvSpPr>
            <p:cNvPr id="123" name="矩形: 圆角 122"/>
            <p:cNvSpPr/>
            <p:nvPr/>
          </p:nvSpPr>
          <p:spPr>
            <a:xfrm>
              <a:off x="11093753" y="6479280"/>
              <a:ext cx="72390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: 圆角 123"/>
            <p:cNvSpPr/>
            <p:nvPr/>
          </p:nvSpPr>
          <p:spPr>
            <a:xfrm>
              <a:off x="11340493" y="6274833"/>
              <a:ext cx="47716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预期实验结果</a:t>
            </a:r>
            <a:endParaRPr lang="zh-CN" altLang="en-US" dirty="0"/>
          </a:p>
        </p:txBody>
      </p:sp>
      <p:sp>
        <p:nvSpPr>
          <p:cNvPr id="83" name="任意多边形: 形状 82"/>
          <p:cNvSpPr/>
          <p:nvPr/>
        </p:nvSpPr>
        <p:spPr>
          <a:xfrm>
            <a:off x="1" y="1994941"/>
            <a:ext cx="2132559" cy="3477718"/>
          </a:xfrm>
          <a:custGeom>
            <a:avLst/>
            <a:gdLst>
              <a:gd name="connsiteX0" fmla="*/ 393700 w 2132559"/>
              <a:gd name="connsiteY0" fmla="*/ 0 h 3477718"/>
              <a:gd name="connsiteX1" fmla="*/ 2132559 w 2132559"/>
              <a:gd name="connsiteY1" fmla="*/ 1738859 h 3477718"/>
              <a:gd name="connsiteX2" fmla="*/ 393700 w 2132559"/>
              <a:gd name="connsiteY2" fmla="*/ 3477718 h 3477718"/>
              <a:gd name="connsiteX3" fmla="*/ 43260 w 2132559"/>
              <a:gd name="connsiteY3" fmla="*/ 3442391 h 3477718"/>
              <a:gd name="connsiteX4" fmla="*/ 0 w 2132559"/>
              <a:gd name="connsiteY4" fmla="*/ 3431268 h 3477718"/>
              <a:gd name="connsiteX5" fmla="*/ 0 w 2132559"/>
              <a:gd name="connsiteY5" fmla="*/ 46451 h 3477718"/>
              <a:gd name="connsiteX6" fmla="*/ 43260 w 2132559"/>
              <a:gd name="connsiteY6" fmla="*/ 35328 h 3477718"/>
              <a:gd name="connsiteX7" fmla="*/ 393700 w 2132559"/>
              <a:gd name="connsiteY7" fmla="*/ 0 h 34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2559" h="3477718">
                <a:moveTo>
                  <a:pt x="393700" y="0"/>
                </a:moveTo>
                <a:cubicBezTo>
                  <a:pt x="1354045" y="0"/>
                  <a:pt x="2132559" y="778514"/>
                  <a:pt x="2132559" y="1738859"/>
                </a:cubicBezTo>
                <a:cubicBezTo>
                  <a:pt x="2132559" y="2699204"/>
                  <a:pt x="1354045" y="3477718"/>
                  <a:pt x="393700" y="3477718"/>
                </a:cubicBezTo>
                <a:cubicBezTo>
                  <a:pt x="273657" y="3477718"/>
                  <a:pt x="156455" y="3465554"/>
                  <a:pt x="43260" y="3442391"/>
                </a:cubicBezTo>
                <a:lnTo>
                  <a:pt x="0" y="3431268"/>
                </a:lnTo>
                <a:lnTo>
                  <a:pt x="0" y="46451"/>
                </a:lnTo>
                <a:lnTo>
                  <a:pt x="43260" y="35328"/>
                </a:lnTo>
                <a:cubicBezTo>
                  <a:pt x="156455" y="12164"/>
                  <a:pt x="273657" y="0"/>
                  <a:pt x="3937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任意多边形: 形状 84"/>
          <p:cNvSpPr/>
          <p:nvPr/>
        </p:nvSpPr>
        <p:spPr>
          <a:xfrm>
            <a:off x="1" y="1499641"/>
            <a:ext cx="2627859" cy="4468318"/>
          </a:xfrm>
          <a:custGeom>
            <a:avLst/>
            <a:gdLst>
              <a:gd name="connsiteX0" fmla="*/ 393700 w 2627859"/>
              <a:gd name="connsiteY0" fmla="*/ 0 h 4468318"/>
              <a:gd name="connsiteX1" fmla="*/ 2627859 w 2627859"/>
              <a:gd name="connsiteY1" fmla="*/ 2234159 h 4468318"/>
              <a:gd name="connsiteX2" fmla="*/ 393700 w 2627859"/>
              <a:gd name="connsiteY2" fmla="*/ 4468318 h 4468318"/>
              <a:gd name="connsiteX3" fmla="*/ 165271 w 2627859"/>
              <a:gd name="connsiteY3" fmla="*/ 4456784 h 4468318"/>
              <a:gd name="connsiteX4" fmla="*/ 0 w 2627859"/>
              <a:gd name="connsiteY4" fmla="*/ 4431560 h 4468318"/>
              <a:gd name="connsiteX5" fmla="*/ 0 w 2627859"/>
              <a:gd name="connsiteY5" fmla="*/ 36758 h 4468318"/>
              <a:gd name="connsiteX6" fmla="*/ 165271 w 2627859"/>
              <a:gd name="connsiteY6" fmla="*/ 11535 h 4468318"/>
              <a:gd name="connsiteX7" fmla="*/ 393700 w 2627859"/>
              <a:gd name="connsiteY7" fmla="*/ 0 h 446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7859" h="4468318">
                <a:moveTo>
                  <a:pt x="393700" y="0"/>
                </a:moveTo>
                <a:cubicBezTo>
                  <a:pt x="1627592" y="0"/>
                  <a:pt x="2627859" y="1000267"/>
                  <a:pt x="2627859" y="2234159"/>
                </a:cubicBezTo>
                <a:cubicBezTo>
                  <a:pt x="2627859" y="3468051"/>
                  <a:pt x="1627592" y="4468318"/>
                  <a:pt x="393700" y="4468318"/>
                </a:cubicBezTo>
                <a:cubicBezTo>
                  <a:pt x="316582" y="4468318"/>
                  <a:pt x="240376" y="4464411"/>
                  <a:pt x="165271" y="4456784"/>
                </a:cubicBezTo>
                <a:lnTo>
                  <a:pt x="0" y="4431560"/>
                </a:lnTo>
                <a:lnTo>
                  <a:pt x="0" y="36758"/>
                </a:lnTo>
                <a:lnTo>
                  <a:pt x="165271" y="11535"/>
                </a:lnTo>
                <a:cubicBezTo>
                  <a:pt x="240376" y="3907"/>
                  <a:pt x="316582" y="0"/>
                  <a:pt x="393700" y="0"/>
                </a:cubicBezTo>
                <a:close/>
              </a:path>
            </a:pathLst>
          </a:custGeom>
          <a:noFill/>
          <a:ln w="101600">
            <a:gradFill>
              <a:gsLst>
                <a:gs pos="61000">
                  <a:schemeClr val="bg1">
                    <a:alpha val="0"/>
                  </a:schemeClr>
                </a:gs>
                <a:gs pos="92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622220" y="1589697"/>
            <a:ext cx="2715092" cy="5291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5400000">
            <a:off x="4114896" y="1785851"/>
            <a:ext cx="158794" cy="136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375638" y="1589697"/>
            <a:ext cx="529198" cy="5291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479496" y="1760003"/>
            <a:ext cx="321483" cy="188587"/>
            <a:chOff x="1274763" y="323851"/>
            <a:chExt cx="403226" cy="236538"/>
          </a:xfrm>
          <a:solidFill>
            <a:schemeClr val="accent1"/>
          </a:solidFill>
        </p:grpSpPr>
        <p:sp>
          <p:nvSpPr>
            <p:cNvPr id="9" name="Freeform 34"/>
            <p:cNvSpPr/>
            <p:nvPr/>
          </p:nvSpPr>
          <p:spPr bwMode="auto">
            <a:xfrm>
              <a:off x="1274763" y="323851"/>
              <a:ext cx="317500" cy="236538"/>
            </a:xfrm>
            <a:custGeom>
              <a:avLst/>
              <a:gdLst>
                <a:gd name="T0" fmla="*/ 110 w 158"/>
                <a:gd name="T1" fmla="*/ 55 h 118"/>
                <a:gd name="T2" fmla="*/ 109 w 158"/>
                <a:gd name="T3" fmla="*/ 50 h 118"/>
                <a:gd name="T4" fmla="*/ 119 w 158"/>
                <a:gd name="T5" fmla="*/ 33 h 118"/>
                <a:gd name="T6" fmla="*/ 119 w 158"/>
                <a:gd name="T7" fmla="*/ 24 h 118"/>
                <a:gd name="T8" fmla="*/ 119 w 158"/>
                <a:gd name="T9" fmla="*/ 16 h 118"/>
                <a:gd name="T10" fmla="*/ 118 w 158"/>
                <a:gd name="T11" fmla="*/ 15 h 118"/>
                <a:gd name="T12" fmla="*/ 117 w 158"/>
                <a:gd name="T13" fmla="*/ 8 h 118"/>
                <a:gd name="T14" fmla="*/ 99 w 158"/>
                <a:gd name="T15" fmla="*/ 0 h 118"/>
                <a:gd name="T16" fmla="*/ 81 w 158"/>
                <a:gd name="T17" fmla="*/ 5 h 118"/>
                <a:gd name="T18" fmla="*/ 78 w 158"/>
                <a:gd name="T19" fmla="*/ 13 h 118"/>
                <a:gd name="T20" fmla="*/ 77 w 158"/>
                <a:gd name="T21" fmla="*/ 15 h 118"/>
                <a:gd name="T22" fmla="*/ 77 w 158"/>
                <a:gd name="T23" fmla="*/ 23 h 118"/>
                <a:gd name="T24" fmla="*/ 77 w 158"/>
                <a:gd name="T25" fmla="*/ 32 h 118"/>
                <a:gd name="T26" fmla="*/ 87 w 158"/>
                <a:gd name="T27" fmla="*/ 49 h 118"/>
                <a:gd name="T28" fmla="*/ 86 w 158"/>
                <a:gd name="T29" fmla="*/ 55 h 118"/>
                <a:gd name="T30" fmla="*/ 69 w 158"/>
                <a:gd name="T31" fmla="*/ 63 h 118"/>
                <a:gd name="T32" fmla="*/ 52 w 158"/>
                <a:gd name="T33" fmla="*/ 56 h 118"/>
                <a:gd name="T34" fmla="*/ 51 w 158"/>
                <a:gd name="T35" fmla="*/ 52 h 118"/>
                <a:gd name="T36" fmla="*/ 58 w 158"/>
                <a:gd name="T37" fmla="*/ 38 h 118"/>
                <a:gd name="T38" fmla="*/ 59 w 158"/>
                <a:gd name="T39" fmla="*/ 32 h 118"/>
                <a:gd name="T40" fmla="*/ 58 w 158"/>
                <a:gd name="T41" fmla="*/ 18 h 118"/>
                <a:gd name="T42" fmla="*/ 44 w 158"/>
                <a:gd name="T43" fmla="*/ 12 h 118"/>
                <a:gd name="T44" fmla="*/ 29 w 158"/>
                <a:gd name="T45" fmla="*/ 16 h 118"/>
                <a:gd name="T46" fmla="*/ 26 w 158"/>
                <a:gd name="T47" fmla="*/ 31 h 118"/>
                <a:gd name="T48" fmla="*/ 27 w 158"/>
                <a:gd name="T49" fmla="*/ 38 h 118"/>
                <a:gd name="T50" fmla="*/ 34 w 158"/>
                <a:gd name="T51" fmla="*/ 51 h 118"/>
                <a:gd name="T52" fmla="*/ 33 w 158"/>
                <a:gd name="T53" fmla="*/ 56 h 118"/>
                <a:gd name="T54" fmla="*/ 8 w 158"/>
                <a:gd name="T55" fmla="*/ 70 h 118"/>
                <a:gd name="T56" fmla="*/ 3 w 158"/>
                <a:gd name="T57" fmla="*/ 89 h 118"/>
                <a:gd name="T58" fmla="*/ 41 w 158"/>
                <a:gd name="T59" fmla="*/ 99 h 118"/>
                <a:gd name="T60" fmla="*/ 48 w 158"/>
                <a:gd name="T61" fmla="*/ 76 h 118"/>
                <a:gd name="T62" fmla="*/ 57 w 158"/>
                <a:gd name="T63" fmla="*/ 70 h 118"/>
                <a:gd name="T64" fmla="*/ 53 w 158"/>
                <a:gd name="T65" fmla="*/ 73 h 118"/>
                <a:gd name="T66" fmla="*/ 47 w 158"/>
                <a:gd name="T67" fmla="*/ 99 h 118"/>
                <a:gd name="T68" fmla="*/ 155 w 158"/>
                <a:gd name="T69" fmla="*/ 99 h 118"/>
                <a:gd name="T70" fmla="*/ 150 w 158"/>
                <a:gd name="T71" fmla="*/ 78 h 118"/>
                <a:gd name="T72" fmla="*/ 110 w 158"/>
                <a:gd name="T73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118">
                  <a:moveTo>
                    <a:pt x="110" y="55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13" y="47"/>
                    <a:pt x="117" y="42"/>
                    <a:pt x="119" y="33"/>
                  </a:cubicBezTo>
                  <a:cubicBezTo>
                    <a:pt x="122" y="27"/>
                    <a:pt x="119" y="24"/>
                    <a:pt x="119" y="24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8" y="15"/>
                    <a:pt x="118" y="15"/>
                  </a:cubicBezTo>
                  <a:cubicBezTo>
                    <a:pt x="118" y="13"/>
                    <a:pt x="118" y="10"/>
                    <a:pt x="117" y="8"/>
                  </a:cubicBezTo>
                  <a:cubicBezTo>
                    <a:pt x="114" y="5"/>
                    <a:pt x="110" y="1"/>
                    <a:pt x="99" y="0"/>
                  </a:cubicBezTo>
                  <a:cubicBezTo>
                    <a:pt x="92" y="0"/>
                    <a:pt x="84" y="3"/>
                    <a:pt x="81" y="5"/>
                  </a:cubicBezTo>
                  <a:cubicBezTo>
                    <a:pt x="80" y="7"/>
                    <a:pt x="79" y="10"/>
                    <a:pt x="78" y="13"/>
                  </a:cubicBezTo>
                  <a:cubicBezTo>
                    <a:pt x="78" y="13"/>
                    <a:pt x="78" y="14"/>
                    <a:pt x="77" y="15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3"/>
                    <a:pt x="74" y="27"/>
                    <a:pt x="77" y="32"/>
                  </a:cubicBezTo>
                  <a:cubicBezTo>
                    <a:pt x="79" y="41"/>
                    <a:pt x="83" y="46"/>
                    <a:pt x="87" y="49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4" y="56"/>
                    <a:pt x="76" y="60"/>
                    <a:pt x="69" y="63"/>
                  </a:cubicBezTo>
                  <a:cubicBezTo>
                    <a:pt x="61" y="59"/>
                    <a:pt x="52" y="56"/>
                    <a:pt x="52" y="56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4" y="50"/>
                    <a:pt x="57" y="46"/>
                    <a:pt x="58" y="38"/>
                  </a:cubicBezTo>
                  <a:cubicBezTo>
                    <a:pt x="59" y="37"/>
                    <a:pt x="59" y="34"/>
                    <a:pt x="59" y="32"/>
                  </a:cubicBezTo>
                  <a:cubicBezTo>
                    <a:pt x="59" y="30"/>
                    <a:pt x="60" y="23"/>
                    <a:pt x="58" y="18"/>
                  </a:cubicBezTo>
                  <a:cubicBezTo>
                    <a:pt x="56" y="16"/>
                    <a:pt x="52" y="13"/>
                    <a:pt x="44" y="12"/>
                  </a:cubicBezTo>
                  <a:cubicBezTo>
                    <a:pt x="38" y="12"/>
                    <a:pt x="32" y="14"/>
                    <a:pt x="29" y="16"/>
                  </a:cubicBezTo>
                  <a:cubicBezTo>
                    <a:pt x="26" y="20"/>
                    <a:pt x="26" y="27"/>
                    <a:pt x="26" y="31"/>
                  </a:cubicBezTo>
                  <a:cubicBezTo>
                    <a:pt x="25" y="33"/>
                    <a:pt x="25" y="36"/>
                    <a:pt x="27" y="38"/>
                  </a:cubicBezTo>
                  <a:cubicBezTo>
                    <a:pt x="28" y="45"/>
                    <a:pt x="31" y="49"/>
                    <a:pt x="34" y="51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13" y="65"/>
                    <a:pt x="8" y="70"/>
                  </a:cubicBezTo>
                  <a:cubicBezTo>
                    <a:pt x="4" y="73"/>
                    <a:pt x="0" y="85"/>
                    <a:pt x="3" y="89"/>
                  </a:cubicBezTo>
                  <a:cubicBezTo>
                    <a:pt x="14" y="94"/>
                    <a:pt x="27" y="98"/>
                    <a:pt x="41" y="99"/>
                  </a:cubicBezTo>
                  <a:cubicBezTo>
                    <a:pt x="40" y="91"/>
                    <a:pt x="44" y="80"/>
                    <a:pt x="48" y="76"/>
                  </a:cubicBezTo>
                  <a:cubicBezTo>
                    <a:pt x="50" y="75"/>
                    <a:pt x="53" y="73"/>
                    <a:pt x="57" y="70"/>
                  </a:cubicBezTo>
                  <a:cubicBezTo>
                    <a:pt x="55" y="72"/>
                    <a:pt x="54" y="73"/>
                    <a:pt x="53" y="73"/>
                  </a:cubicBezTo>
                  <a:cubicBezTo>
                    <a:pt x="47" y="78"/>
                    <a:pt x="43" y="93"/>
                    <a:pt x="47" y="99"/>
                  </a:cubicBezTo>
                  <a:cubicBezTo>
                    <a:pt x="75" y="113"/>
                    <a:pt x="119" y="118"/>
                    <a:pt x="155" y="99"/>
                  </a:cubicBezTo>
                  <a:cubicBezTo>
                    <a:pt x="158" y="94"/>
                    <a:pt x="153" y="82"/>
                    <a:pt x="150" y="78"/>
                  </a:cubicBezTo>
                  <a:cubicBezTo>
                    <a:pt x="144" y="69"/>
                    <a:pt x="121" y="57"/>
                    <a:pt x="11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35"/>
            <p:cNvSpPr/>
            <p:nvPr/>
          </p:nvSpPr>
          <p:spPr bwMode="auto">
            <a:xfrm>
              <a:off x="1536701" y="344489"/>
              <a:ext cx="141288" cy="174625"/>
            </a:xfrm>
            <a:custGeom>
              <a:avLst/>
              <a:gdLst>
                <a:gd name="T0" fmla="*/ 62 w 70"/>
                <a:gd name="T1" fmla="*/ 57 h 86"/>
                <a:gd name="T2" fmla="*/ 37 w 70"/>
                <a:gd name="T3" fmla="*/ 44 h 86"/>
                <a:gd name="T4" fmla="*/ 36 w 70"/>
                <a:gd name="T5" fmla="*/ 39 h 86"/>
                <a:gd name="T6" fmla="*/ 43 w 70"/>
                <a:gd name="T7" fmla="*/ 26 h 86"/>
                <a:gd name="T8" fmla="*/ 44 w 70"/>
                <a:gd name="T9" fmla="*/ 19 h 86"/>
                <a:gd name="T10" fmla="*/ 41 w 70"/>
                <a:gd name="T11" fmla="*/ 4 h 86"/>
                <a:gd name="T12" fmla="*/ 26 w 70"/>
                <a:gd name="T13" fmla="*/ 0 h 86"/>
                <a:gd name="T14" fmla="*/ 12 w 70"/>
                <a:gd name="T15" fmla="*/ 6 h 86"/>
                <a:gd name="T16" fmla="*/ 11 w 70"/>
                <a:gd name="T17" fmla="*/ 20 h 86"/>
                <a:gd name="T18" fmla="*/ 12 w 70"/>
                <a:gd name="T19" fmla="*/ 26 h 86"/>
                <a:gd name="T20" fmla="*/ 19 w 70"/>
                <a:gd name="T21" fmla="*/ 40 h 86"/>
                <a:gd name="T22" fmla="*/ 18 w 70"/>
                <a:gd name="T23" fmla="*/ 44 h 86"/>
                <a:gd name="T24" fmla="*/ 0 w 70"/>
                <a:gd name="T25" fmla="*/ 52 h 86"/>
                <a:gd name="T26" fmla="*/ 22 w 70"/>
                <a:gd name="T27" fmla="*/ 64 h 86"/>
                <a:gd name="T28" fmla="*/ 29 w 70"/>
                <a:gd name="T29" fmla="*/ 86 h 86"/>
                <a:gd name="T30" fmla="*/ 67 w 70"/>
                <a:gd name="T31" fmla="*/ 77 h 86"/>
                <a:gd name="T32" fmla="*/ 62 w 70"/>
                <a:gd name="T33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86">
                  <a:moveTo>
                    <a:pt x="62" y="57"/>
                  </a:moveTo>
                  <a:cubicBezTo>
                    <a:pt x="57" y="53"/>
                    <a:pt x="37" y="44"/>
                    <a:pt x="37" y="44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9" y="37"/>
                    <a:pt x="42" y="33"/>
                    <a:pt x="43" y="26"/>
                  </a:cubicBezTo>
                  <a:cubicBezTo>
                    <a:pt x="45" y="24"/>
                    <a:pt x="45" y="21"/>
                    <a:pt x="44" y="19"/>
                  </a:cubicBezTo>
                  <a:cubicBezTo>
                    <a:pt x="44" y="15"/>
                    <a:pt x="44" y="8"/>
                    <a:pt x="41" y="4"/>
                  </a:cubicBezTo>
                  <a:cubicBezTo>
                    <a:pt x="39" y="2"/>
                    <a:pt x="32" y="0"/>
                    <a:pt x="26" y="0"/>
                  </a:cubicBezTo>
                  <a:cubicBezTo>
                    <a:pt x="18" y="0"/>
                    <a:pt x="14" y="4"/>
                    <a:pt x="12" y="6"/>
                  </a:cubicBezTo>
                  <a:cubicBezTo>
                    <a:pt x="10" y="11"/>
                    <a:pt x="11" y="18"/>
                    <a:pt x="11" y="20"/>
                  </a:cubicBezTo>
                  <a:cubicBezTo>
                    <a:pt x="11" y="22"/>
                    <a:pt x="11" y="25"/>
                    <a:pt x="12" y="26"/>
                  </a:cubicBezTo>
                  <a:cubicBezTo>
                    <a:pt x="13" y="34"/>
                    <a:pt x="16" y="37"/>
                    <a:pt x="19" y="4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9" y="47"/>
                    <a:pt x="0" y="52"/>
                  </a:cubicBezTo>
                  <a:cubicBezTo>
                    <a:pt x="8" y="56"/>
                    <a:pt x="18" y="61"/>
                    <a:pt x="22" y="64"/>
                  </a:cubicBezTo>
                  <a:cubicBezTo>
                    <a:pt x="26" y="68"/>
                    <a:pt x="30" y="79"/>
                    <a:pt x="29" y="86"/>
                  </a:cubicBezTo>
                  <a:cubicBezTo>
                    <a:pt x="43" y="86"/>
                    <a:pt x="56" y="82"/>
                    <a:pt x="67" y="77"/>
                  </a:cubicBezTo>
                  <a:cubicBezTo>
                    <a:pt x="70" y="73"/>
                    <a:pt x="66" y="61"/>
                    <a:pt x="6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2406828" y="2549668"/>
            <a:ext cx="2715092" cy="5291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5400000">
            <a:off x="4899504" y="2745822"/>
            <a:ext cx="158794" cy="136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132559" y="2551740"/>
            <a:ext cx="529198" cy="5291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80"/>
          <p:cNvSpPr>
            <a:spLocks noEditPoints="1"/>
          </p:cNvSpPr>
          <p:nvPr/>
        </p:nvSpPr>
        <p:spPr bwMode="auto">
          <a:xfrm>
            <a:off x="2268059" y="2665723"/>
            <a:ext cx="258199" cy="301232"/>
          </a:xfrm>
          <a:custGeom>
            <a:avLst/>
            <a:gdLst>
              <a:gd name="T0" fmla="*/ 113 w 161"/>
              <a:gd name="T1" fmla="*/ 0 h 188"/>
              <a:gd name="T2" fmla="*/ 0 w 161"/>
              <a:gd name="T3" fmla="*/ 0 h 188"/>
              <a:gd name="T4" fmla="*/ 0 w 161"/>
              <a:gd name="T5" fmla="*/ 188 h 188"/>
              <a:gd name="T6" fmla="*/ 161 w 161"/>
              <a:gd name="T7" fmla="*/ 188 h 188"/>
              <a:gd name="T8" fmla="*/ 161 w 161"/>
              <a:gd name="T9" fmla="*/ 50 h 188"/>
              <a:gd name="T10" fmla="*/ 113 w 161"/>
              <a:gd name="T11" fmla="*/ 0 h 188"/>
              <a:gd name="T12" fmla="*/ 119 w 161"/>
              <a:gd name="T13" fmla="*/ 53 h 188"/>
              <a:gd name="T14" fmla="*/ 111 w 161"/>
              <a:gd name="T15" fmla="*/ 44 h 188"/>
              <a:gd name="T16" fmla="*/ 110 w 161"/>
              <a:gd name="T17" fmla="*/ 3 h 188"/>
              <a:gd name="T18" fmla="*/ 158 w 161"/>
              <a:gd name="T19" fmla="*/ 53 h 188"/>
              <a:gd name="T20" fmla="*/ 119 w 161"/>
              <a:gd name="T21" fmla="*/ 5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1" h="188">
                <a:moveTo>
                  <a:pt x="11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8"/>
                  <a:pt x="0" y="188"/>
                  <a:pt x="0" y="188"/>
                </a:cubicBezTo>
                <a:cubicBezTo>
                  <a:pt x="161" y="188"/>
                  <a:pt x="161" y="188"/>
                  <a:pt x="161" y="188"/>
                </a:cubicBezTo>
                <a:cubicBezTo>
                  <a:pt x="161" y="50"/>
                  <a:pt x="161" y="50"/>
                  <a:pt x="161" y="50"/>
                </a:cubicBezTo>
                <a:lnTo>
                  <a:pt x="113" y="0"/>
                </a:lnTo>
                <a:close/>
                <a:moveTo>
                  <a:pt x="119" y="53"/>
                </a:moveTo>
                <a:cubicBezTo>
                  <a:pt x="115" y="53"/>
                  <a:pt x="111" y="49"/>
                  <a:pt x="111" y="44"/>
                </a:cubicBezTo>
                <a:cubicBezTo>
                  <a:pt x="110" y="3"/>
                  <a:pt x="110" y="3"/>
                  <a:pt x="110" y="3"/>
                </a:cubicBezTo>
                <a:cubicBezTo>
                  <a:pt x="158" y="53"/>
                  <a:pt x="158" y="53"/>
                  <a:pt x="158" y="53"/>
                </a:cubicBezTo>
                <a:lnTo>
                  <a:pt x="119" y="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4" name="矩形 33"/>
          <p:cNvSpPr/>
          <p:nvPr/>
        </p:nvSpPr>
        <p:spPr>
          <a:xfrm>
            <a:off x="1640237" y="5435434"/>
            <a:ext cx="2715092" cy="5291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5400000">
            <a:off x="4132913" y="5631588"/>
            <a:ext cx="158794" cy="136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375638" y="5438762"/>
            <a:ext cx="529198" cy="5291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1484559" y="5591349"/>
            <a:ext cx="311357" cy="224025"/>
            <a:chOff x="3657196" y="5364856"/>
            <a:chExt cx="311357" cy="224025"/>
          </a:xfrm>
          <a:solidFill>
            <a:schemeClr val="accent1"/>
          </a:solidFill>
        </p:grpSpPr>
        <p:sp>
          <p:nvSpPr>
            <p:cNvPr id="30" name="Freeform 313"/>
            <p:cNvSpPr/>
            <p:nvPr/>
          </p:nvSpPr>
          <p:spPr bwMode="auto">
            <a:xfrm>
              <a:off x="3657196" y="5364856"/>
              <a:ext cx="267059" cy="224025"/>
            </a:xfrm>
            <a:custGeom>
              <a:avLst/>
              <a:gdLst>
                <a:gd name="T0" fmla="*/ 210 w 211"/>
                <a:gd name="T1" fmla="*/ 42 h 177"/>
                <a:gd name="T2" fmla="*/ 211 w 211"/>
                <a:gd name="T3" fmla="*/ 9 h 177"/>
                <a:gd name="T4" fmla="*/ 87 w 211"/>
                <a:gd name="T5" fmla="*/ 18 h 177"/>
                <a:gd name="T6" fmla="*/ 77 w 211"/>
                <a:gd name="T7" fmla="*/ 0 h 177"/>
                <a:gd name="T8" fmla="*/ 9 w 211"/>
                <a:gd name="T9" fmla="*/ 4 h 177"/>
                <a:gd name="T10" fmla="*/ 0 w 211"/>
                <a:gd name="T11" fmla="*/ 24 h 177"/>
                <a:gd name="T12" fmla="*/ 5 w 211"/>
                <a:gd name="T13" fmla="*/ 177 h 177"/>
                <a:gd name="T14" fmla="*/ 49 w 211"/>
                <a:gd name="T15" fmla="*/ 57 h 177"/>
                <a:gd name="T16" fmla="*/ 210 w 211"/>
                <a:gd name="T17" fmla="*/ 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177">
                  <a:moveTo>
                    <a:pt x="210" y="42"/>
                  </a:moveTo>
                  <a:lnTo>
                    <a:pt x="211" y="9"/>
                  </a:lnTo>
                  <a:lnTo>
                    <a:pt x="87" y="18"/>
                  </a:lnTo>
                  <a:lnTo>
                    <a:pt x="77" y="0"/>
                  </a:lnTo>
                  <a:lnTo>
                    <a:pt x="9" y="4"/>
                  </a:lnTo>
                  <a:lnTo>
                    <a:pt x="0" y="24"/>
                  </a:lnTo>
                  <a:lnTo>
                    <a:pt x="5" y="177"/>
                  </a:lnTo>
                  <a:lnTo>
                    <a:pt x="49" y="57"/>
                  </a:lnTo>
                  <a:lnTo>
                    <a:pt x="21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14"/>
            <p:cNvSpPr/>
            <p:nvPr/>
          </p:nvSpPr>
          <p:spPr bwMode="auto">
            <a:xfrm>
              <a:off x="3668587" y="5419280"/>
              <a:ext cx="299966" cy="169601"/>
            </a:xfrm>
            <a:custGeom>
              <a:avLst/>
              <a:gdLst>
                <a:gd name="T0" fmla="*/ 43 w 237"/>
                <a:gd name="T1" fmla="*/ 18 h 134"/>
                <a:gd name="T2" fmla="*/ 237 w 237"/>
                <a:gd name="T3" fmla="*/ 0 h 134"/>
                <a:gd name="T4" fmla="*/ 196 w 237"/>
                <a:gd name="T5" fmla="*/ 118 h 134"/>
                <a:gd name="T6" fmla="*/ 0 w 237"/>
                <a:gd name="T7" fmla="*/ 134 h 134"/>
                <a:gd name="T8" fmla="*/ 43 w 237"/>
                <a:gd name="T9" fmla="*/ 1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34">
                  <a:moveTo>
                    <a:pt x="43" y="18"/>
                  </a:moveTo>
                  <a:lnTo>
                    <a:pt x="237" y="0"/>
                  </a:lnTo>
                  <a:lnTo>
                    <a:pt x="196" y="118"/>
                  </a:lnTo>
                  <a:lnTo>
                    <a:pt x="0" y="134"/>
                  </a:lnTo>
                  <a:lnTo>
                    <a:pt x="43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3" name="矩形 52"/>
          <p:cNvSpPr/>
          <p:nvPr/>
        </p:nvSpPr>
        <p:spPr>
          <a:xfrm>
            <a:off x="2635067" y="3511711"/>
            <a:ext cx="2715092" cy="5291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5400000">
            <a:off x="5127743" y="3707865"/>
            <a:ext cx="158794" cy="136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383303" y="3513783"/>
            <a:ext cx="529198" cy="5291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2482651" y="3641475"/>
            <a:ext cx="330503" cy="273814"/>
            <a:chOff x="7172894" y="656991"/>
            <a:chExt cx="513844" cy="425708"/>
          </a:xfrm>
          <a:solidFill>
            <a:schemeClr val="accent1"/>
          </a:solidFill>
        </p:grpSpPr>
        <p:sp>
          <p:nvSpPr>
            <p:cNvPr id="41" name="Rectangle 134"/>
            <p:cNvSpPr>
              <a:spLocks noChangeArrowheads="1"/>
            </p:cNvSpPr>
            <p:nvPr/>
          </p:nvSpPr>
          <p:spPr bwMode="auto">
            <a:xfrm>
              <a:off x="7364130" y="1036137"/>
              <a:ext cx="134697" cy="2827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135"/>
            <p:cNvSpPr>
              <a:spLocks noEditPoints="1"/>
            </p:cNvSpPr>
            <p:nvPr/>
          </p:nvSpPr>
          <p:spPr bwMode="auto">
            <a:xfrm>
              <a:off x="7172894" y="656991"/>
              <a:ext cx="513844" cy="370833"/>
            </a:xfrm>
            <a:custGeom>
              <a:avLst/>
              <a:gdLst>
                <a:gd name="T0" fmla="*/ 240 w 246"/>
                <a:gd name="T1" fmla="*/ 0 h 178"/>
                <a:gd name="T2" fmla="*/ 7 w 246"/>
                <a:gd name="T3" fmla="*/ 0 h 178"/>
                <a:gd name="T4" fmla="*/ 0 w 246"/>
                <a:gd name="T5" fmla="*/ 6 h 178"/>
                <a:gd name="T6" fmla="*/ 0 w 246"/>
                <a:gd name="T7" fmla="*/ 172 h 178"/>
                <a:gd name="T8" fmla="*/ 7 w 246"/>
                <a:gd name="T9" fmla="*/ 178 h 178"/>
                <a:gd name="T10" fmla="*/ 240 w 246"/>
                <a:gd name="T11" fmla="*/ 178 h 178"/>
                <a:gd name="T12" fmla="*/ 246 w 246"/>
                <a:gd name="T13" fmla="*/ 172 h 178"/>
                <a:gd name="T14" fmla="*/ 246 w 246"/>
                <a:gd name="T15" fmla="*/ 6 h 178"/>
                <a:gd name="T16" fmla="*/ 240 w 246"/>
                <a:gd name="T17" fmla="*/ 0 h 178"/>
                <a:gd name="T18" fmla="*/ 231 w 246"/>
                <a:gd name="T19" fmla="*/ 139 h 178"/>
                <a:gd name="T20" fmla="*/ 16 w 246"/>
                <a:gd name="T21" fmla="*/ 139 h 178"/>
                <a:gd name="T22" fmla="*/ 16 w 246"/>
                <a:gd name="T23" fmla="*/ 14 h 178"/>
                <a:gd name="T24" fmla="*/ 231 w 246"/>
                <a:gd name="T25" fmla="*/ 14 h 178"/>
                <a:gd name="T26" fmla="*/ 231 w 246"/>
                <a:gd name="T27" fmla="*/ 13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6" h="178">
                  <a:moveTo>
                    <a:pt x="24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5"/>
                    <a:pt x="3" y="178"/>
                    <a:pt x="7" y="17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3" y="178"/>
                    <a:pt x="246" y="175"/>
                    <a:pt x="246" y="172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6" y="2"/>
                    <a:pt x="243" y="0"/>
                    <a:pt x="240" y="0"/>
                  </a:cubicBezTo>
                  <a:close/>
                  <a:moveTo>
                    <a:pt x="231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31" y="14"/>
                    <a:pt x="231" y="14"/>
                    <a:pt x="231" y="14"/>
                  </a:cubicBezTo>
                  <a:lnTo>
                    <a:pt x="231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36"/>
            <p:cNvSpPr/>
            <p:nvPr/>
          </p:nvSpPr>
          <p:spPr bwMode="auto">
            <a:xfrm>
              <a:off x="7320894" y="1071058"/>
              <a:ext cx="219506" cy="11641"/>
            </a:xfrm>
            <a:custGeom>
              <a:avLst/>
              <a:gdLst>
                <a:gd name="T0" fmla="*/ 100 w 105"/>
                <a:gd name="T1" fmla="*/ 0 h 6"/>
                <a:gd name="T2" fmla="*/ 4 w 105"/>
                <a:gd name="T3" fmla="*/ 0 h 6"/>
                <a:gd name="T4" fmla="*/ 0 w 105"/>
                <a:gd name="T5" fmla="*/ 4 h 6"/>
                <a:gd name="T6" fmla="*/ 0 w 105"/>
                <a:gd name="T7" fmla="*/ 6 h 6"/>
                <a:gd name="T8" fmla="*/ 105 w 105"/>
                <a:gd name="T9" fmla="*/ 6 h 6"/>
                <a:gd name="T10" fmla="*/ 105 w 105"/>
                <a:gd name="T11" fmla="*/ 4 h 6"/>
                <a:gd name="T12" fmla="*/ 100 w 10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6">
                  <a:moveTo>
                    <a:pt x="10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2"/>
                    <a:pt x="103" y="0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Oval 137"/>
            <p:cNvSpPr>
              <a:spLocks noChangeArrowheads="1"/>
            </p:cNvSpPr>
            <p:nvPr/>
          </p:nvSpPr>
          <p:spPr bwMode="auto">
            <a:xfrm>
              <a:off x="7219456" y="869845"/>
              <a:ext cx="58203" cy="5820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Oval 138"/>
            <p:cNvSpPr>
              <a:spLocks noChangeArrowheads="1"/>
            </p:cNvSpPr>
            <p:nvPr/>
          </p:nvSpPr>
          <p:spPr bwMode="auto">
            <a:xfrm>
              <a:off x="7294287" y="819957"/>
              <a:ext cx="61529" cy="5820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7380759" y="843238"/>
              <a:ext cx="58203" cy="5820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7443950" y="765080"/>
              <a:ext cx="61529" cy="598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Oval 141"/>
            <p:cNvSpPr>
              <a:spLocks noChangeArrowheads="1"/>
            </p:cNvSpPr>
            <p:nvPr/>
          </p:nvSpPr>
          <p:spPr bwMode="auto">
            <a:xfrm>
              <a:off x="7508805" y="813305"/>
              <a:ext cx="58203" cy="5820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Oval 142"/>
            <p:cNvSpPr>
              <a:spLocks noChangeArrowheads="1"/>
            </p:cNvSpPr>
            <p:nvPr/>
          </p:nvSpPr>
          <p:spPr bwMode="auto">
            <a:xfrm>
              <a:off x="7578648" y="718518"/>
              <a:ext cx="58203" cy="5820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143"/>
            <p:cNvSpPr/>
            <p:nvPr/>
          </p:nvSpPr>
          <p:spPr bwMode="auto">
            <a:xfrm>
              <a:off x="7236085" y="735147"/>
              <a:ext cx="384136" cy="174608"/>
            </a:xfrm>
            <a:custGeom>
              <a:avLst/>
              <a:gdLst>
                <a:gd name="T0" fmla="*/ 6 w 184"/>
                <a:gd name="T1" fmla="*/ 84 h 84"/>
                <a:gd name="T2" fmla="*/ 2 w 184"/>
                <a:gd name="T3" fmla="*/ 82 h 84"/>
                <a:gd name="T4" fmla="*/ 4 w 184"/>
                <a:gd name="T5" fmla="*/ 74 h 84"/>
                <a:gd name="T6" fmla="*/ 42 w 184"/>
                <a:gd name="T7" fmla="*/ 49 h 84"/>
                <a:gd name="T8" fmla="*/ 81 w 184"/>
                <a:gd name="T9" fmla="*/ 60 h 84"/>
                <a:gd name="T10" fmla="*/ 114 w 184"/>
                <a:gd name="T11" fmla="*/ 22 h 84"/>
                <a:gd name="T12" fmla="*/ 144 w 184"/>
                <a:gd name="T13" fmla="*/ 45 h 84"/>
                <a:gd name="T14" fmla="*/ 174 w 184"/>
                <a:gd name="T15" fmla="*/ 3 h 84"/>
                <a:gd name="T16" fmla="*/ 181 w 184"/>
                <a:gd name="T17" fmla="*/ 1 h 84"/>
                <a:gd name="T18" fmla="*/ 182 w 184"/>
                <a:gd name="T19" fmla="*/ 9 h 84"/>
                <a:gd name="T20" fmla="*/ 147 w 184"/>
                <a:gd name="T21" fmla="*/ 60 h 84"/>
                <a:gd name="T22" fmla="*/ 115 w 184"/>
                <a:gd name="T23" fmla="*/ 37 h 84"/>
                <a:gd name="T24" fmla="*/ 85 w 184"/>
                <a:gd name="T25" fmla="*/ 72 h 84"/>
                <a:gd name="T26" fmla="*/ 43 w 184"/>
                <a:gd name="T27" fmla="*/ 61 h 84"/>
                <a:gd name="T28" fmla="*/ 9 w 184"/>
                <a:gd name="T29" fmla="*/ 83 h 84"/>
                <a:gd name="T30" fmla="*/ 6 w 184"/>
                <a:gd name="T3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84">
                  <a:moveTo>
                    <a:pt x="6" y="84"/>
                  </a:moveTo>
                  <a:cubicBezTo>
                    <a:pt x="5" y="84"/>
                    <a:pt x="3" y="83"/>
                    <a:pt x="2" y="82"/>
                  </a:cubicBezTo>
                  <a:cubicBezTo>
                    <a:pt x="0" y="79"/>
                    <a:pt x="1" y="76"/>
                    <a:pt x="4" y="74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74" y="3"/>
                    <a:pt x="174" y="3"/>
                    <a:pt x="174" y="3"/>
                  </a:cubicBezTo>
                  <a:cubicBezTo>
                    <a:pt x="175" y="0"/>
                    <a:pt x="179" y="0"/>
                    <a:pt x="181" y="1"/>
                  </a:cubicBezTo>
                  <a:cubicBezTo>
                    <a:pt x="183" y="3"/>
                    <a:pt x="184" y="6"/>
                    <a:pt x="182" y="9"/>
                  </a:cubicBezTo>
                  <a:cubicBezTo>
                    <a:pt x="147" y="60"/>
                    <a:pt x="147" y="60"/>
                    <a:pt x="147" y="60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8" y="84"/>
                    <a:pt x="7" y="84"/>
                    <a:pt x="6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2342768" y="4473754"/>
            <a:ext cx="2715092" cy="5291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5400000">
            <a:off x="4835444" y="4669908"/>
            <a:ext cx="158794" cy="136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2085210" y="4475462"/>
            <a:ext cx="529198" cy="5291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2169306" y="4559021"/>
            <a:ext cx="361007" cy="362081"/>
            <a:chOff x="4896992" y="1889209"/>
            <a:chExt cx="464009" cy="465389"/>
          </a:xfrm>
          <a:solidFill>
            <a:schemeClr val="accent1"/>
          </a:solidFill>
        </p:grpSpPr>
        <p:sp>
          <p:nvSpPr>
            <p:cNvPr id="60" name="Freeform 99"/>
            <p:cNvSpPr/>
            <p:nvPr/>
          </p:nvSpPr>
          <p:spPr bwMode="auto">
            <a:xfrm>
              <a:off x="5207712" y="2003830"/>
              <a:ext cx="136717" cy="107716"/>
            </a:xfrm>
            <a:custGeom>
              <a:avLst/>
              <a:gdLst>
                <a:gd name="T0" fmla="*/ 0 w 50"/>
                <a:gd name="T1" fmla="*/ 39 h 39"/>
                <a:gd name="T2" fmla="*/ 16 w 50"/>
                <a:gd name="T3" fmla="*/ 39 h 39"/>
                <a:gd name="T4" fmla="*/ 50 w 50"/>
                <a:gd name="T5" fmla="*/ 10 h 39"/>
                <a:gd name="T6" fmla="*/ 45 w 50"/>
                <a:gd name="T7" fmla="*/ 0 h 39"/>
                <a:gd name="T8" fmla="*/ 0 w 50"/>
                <a:gd name="T9" fmla="*/ 38 h 39"/>
                <a:gd name="T10" fmla="*/ 0 w 5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9">
                  <a:moveTo>
                    <a:pt x="0" y="39"/>
                  </a:moveTo>
                  <a:cubicBezTo>
                    <a:pt x="16" y="39"/>
                    <a:pt x="16" y="39"/>
                    <a:pt x="16" y="3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8" y="7"/>
                    <a:pt x="46" y="3"/>
                    <a:pt x="45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100"/>
            <p:cNvSpPr/>
            <p:nvPr/>
          </p:nvSpPr>
          <p:spPr bwMode="auto">
            <a:xfrm>
              <a:off x="5141425" y="1889209"/>
              <a:ext cx="35905" cy="38667"/>
            </a:xfrm>
            <a:custGeom>
              <a:avLst/>
              <a:gdLst>
                <a:gd name="T0" fmla="*/ 0 w 13"/>
                <a:gd name="T1" fmla="*/ 0 h 14"/>
                <a:gd name="T2" fmla="*/ 0 w 13"/>
                <a:gd name="T3" fmla="*/ 14 h 14"/>
                <a:gd name="T4" fmla="*/ 13 w 13"/>
                <a:gd name="T5" fmla="*/ 2 h 14"/>
                <a:gd name="T6" fmla="*/ 0 w 13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4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01"/>
            <p:cNvSpPr/>
            <p:nvPr/>
          </p:nvSpPr>
          <p:spPr bwMode="auto">
            <a:xfrm>
              <a:off x="5286428" y="2056307"/>
              <a:ext cx="71811" cy="55239"/>
            </a:xfrm>
            <a:custGeom>
              <a:avLst/>
              <a:gdLst>
                <a:gd name="T0" fmla="*/ 17 w 26"/>
                <a:gd name="T1" fmla="*/ 20 h 20"/>
                <a:gd name="T2" fmla="*/ 26 w 26"/>
                <a:gd name="T3" fmla="*/ 12 h 20"/>
                <a:gd name="T4" fmla="*/ 24 w 26"/>
                <a:gd name="T5" fmla="*/ 0 h 20"/>
                <a:gd name="T6" fmla="*/ 0 w 26"/>
                <a:gd name="T7" fmla="*/ 20 h 20"/>
                <a:gd name="T8" fmla="*/ 17 w 26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0">
                  <a:moveTo>
                    <a:pt x="17" y="2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8"/>
                    <a:pt x="25" y="4"/>
                    <a:pt x="24" y="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7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02"/>
            <p:cNvSpPr/>
            <p:nvPr/>
          </p:nvSpPr>
          <p:spPr bwMode="auto">
            <a:xfrm>
              <a:off x="5141425" y="1927876"/>
              <a:ext cx="139479" cy="139479"/>
            </a:xfrm>
            <a:custGeom>
              <a:avLst/>
              <a:gdLst>
                <a:gd name="T0" fmla="*/ 42 w 51"/>
                <a:gd name="T1" fmla="*/ 0 h 51"/>
                <a:gd name="T2" fmla="*/ 0 w 51"/>
                <a:gd name="T3" fmla="*/ 37 h 51"/>
                <a:gd name="T4" fmla="*/ 0 w 51"/>
                <a:gd name="T5" fmla="*/ 51 h 51"/>
                <a:gd name="T6" fmla="*/ 51 w 51"/>
                <a:gd name="T7" fmla="*/ 7 h 51"/>
                <a:gd name="T8" fmla="*/ 42 w 5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2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8" y="4"/>
                    <a:pt x="45" y="2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03"/>
            <p:cNvSpPr/>
            <p:nvPr/>
          </p:nvSpPr>
          <p:spPr bwMode="auto">
            <a:xfrm>
              <a:off x="5141425" y="1903019"/>
              <a:ext cx="92526" cy="92526"/>
            </a:xfrm>
            <a:custGeom>
              <a:avLst/>
              <a:gdLst>
                <a:gd name="T0" fmla="*/ 23 w 34"/>
                <a:gd name="T1" fmla="*/ 0 h 34"/>
                <a:gd name="T2" fmla="*/ 0 w 34"/>
                <a:gd name="T3" fmla="*/ 20 h 34"/>
                <a:gd name="T4" fmla="*/ 0 w 34"/>
                <a:gd name="T5" fmla="*/ 34 h 34"/>
                <a:gd name="T6" fmla="*/ 34 w 34"/>
                <a:gd name="T7" fmla="*/ 5 h 34"/>
                <a:gd name="T8" fmla="*/ 23 w 34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3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1" y="3"/>
                    <a:pt x="27" y="1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Freeform 104"/>
            <p:cNvSpPr/>
            <p:nvPr/>
          </p:nvSpPr>
          <p:spPr bwMode="auto">
            <a:xfrm>
              <a:off x="5141425" y="1962401"/>
              <a:ext cx="175384" cy="149146"/>
            </a:xfrm>
            <a:custGeom>
              <a:avLst/>
              <a:gdLst>
                <a:gd name="T0" fmla="*/ 64 w 64"/>
                <a:gd name="T1" fmla="*/ 8 h 54"/>
                <a:gd name="T2" fmla="*/ 57 w 64"/>
                <a:gd name="T3" fmla="*/ 0 h 54"/>
                <a:gd name="T4" fmla="*/ 0 w 64"/>
                <a:gd name="T5" fmla="*/ 49 h 54"/>
                <a:gd name="T6" fmla="*/ 0 w 64"/>
                <a:gd name="T7" fmla="*/ 54 h 54"/>
                <a:gd name="T8" fmla="*/ 11 w 64"/>
                <a:gd name="T9" fmla="*/ 54 h 54"/>
                <a:gd name="T10" fmla="*/ 64 w 64"/>
                <a:gd name="T11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4">
                  <a:moveTo>
                    <a:pt x="64" y="8"/>
                  </a:moveTo>
                  <a:cubicBezTo>
                    <a:pt x="62" y="5"/>
                    <a:pt x="59" y="2"/>
                    <a:pt x="57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1" y="54"/>
                    <a:pt x="11" y="54"/>
                    <a:pt x="11" y="54"/>
                  </a:cubicBezTo>
                  <a:lnTo>
                    <a:pt x="6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105"/>
            <p:cNvSpPr/>
            <p:nvPr/>
          </p:nvSpPr>
          <p:spPr bwMode="auto">
            <a:xfrm>
              <a:off x="4896992" y="1889209"/>
              <a:ext cx="222337" cy="375626"/>
            </a:xfrm>
            <a:custGeom>
              <a:avLst/>
              <a:gdLst>
                <a:gd name="T0" fmla="*/ 81 w 81"/>
                <a:gd name="T1" fmla="*/ 83 h 137"/>
                <a:gd name="T2" fmla="*/ 81 w 81"/>
                <a:gd name="T3" fmla="*/ 0 h 137"/>
                <a:gd name="T4" fmla="*/ 0 w 81"/>
                <a:gd name="T5" fmla="*/ 85 h 137"/>
                <a:gd name="T6" fmla="*/ 18 w 81"/>
                <a:gd name="T7" fmla="*/ 137 h 137"/>
                <a:gd name="T8" fmla="*/ 81 w 81"/>
                <a:gd name="T9" fmla="*/ 8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7">
                  <a:moveTo>
                    <a:pt x="81" y="83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3"/>
                    <a:pt x="0" y="39"/>
                    <a:pt x="0" y="85"/>
                  </a:cubicBezTo>
                  <a:cubicBezTo>
                    <a:pt x="0" y="105"/>
                    <a:pt x="7" y="123"/>
                    <a:pt x="18" y="137"/>
                  </a:cubicBezTo>
                  <a:lnTo>
                    <a:pt x="81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106"/>
            <p:cNvSpPr/>
            <p:nvPr/>
          </p:nvSpPr>
          <p:spPr bwMode="auto">
            <a:xfrm>
              <a:off x="4960517" y="2133642"/>
              <a:ext cx="400484" cy="220956"/>
            </a:xfrm>
            <a:custGeom>
              <a:avLst/>
              <a:gdLst>
                <a:gd name="T0" fmla="*/ 63 w 146"/>
                <a:gd name="T1" fmla="*/ 0 h 81"/>
                <a:gd name="T2" fmla="*/ 0 w 146"/>
                <a:gd name="T3" fmla="*/ 54 h 81"/>
                <a:gd name="T4" fmla="*/ 62 w 146"/>
                <a:gd name="T5" fmla="*/ 81 h 81"/>
                <a:gd name="T6" fmla="*/ 146 w 146"/>
                <a:gd name="T7" fmla="*/ 0 h 81"/>
                <a:gd name="T8" fmla="*/ 63 w 146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1">
                  <a:moveTo>
                    <a:pt x="63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16" y="70"/>
                    <a:pt x="37" y="81"/>
                    <a:pt x="62" y="81"/>
                  </a:cubicBezTo>
                  <a:cubicBezTo>
                    <a:pt x="107" y="81"/>
                    <a:pt x="144" y="45"/>
                    <a:pt x="146" y="0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4648080" y="1628686"/>
            <a:ext cx="560852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+mj-lt"/>
                <a:ea typeface="+mj-lt"/>
              </a:rPr>
              <a:t>完成对数据库的建立与预处理</a:t>
            </a:r>
            <a:endParaRPr lang="zh-CN" altLang="en-US" sz="2000" dirty="0">
              <a:latin typeface="+mj-lt"/>
              <a:ea typeface="+mj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396188" y="2587033"/>
            <a:ext cx="560852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+mj-lt"/>
                <a:ea typeface="+mj-lt"/>
              </a:rPr>
              <a:t>进行网络模型的选择与评估</a:t>
            </a:r>
            <a:endParaRPr lang="zh-CN" altLang="en-US" sz="2000" dirty="0">
              <a:latin typeface="+mj-lt"/>
              <a:ea typeface="+mj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671801" y="3544926"/>
            <a:ext cx="560852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+mj-lt"/>
                <a:ea typeface="+mj-lt"/>
              </a:rPr>
              <a:t>完成对网络模型的优化并训练目标检测模型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5396188" y="4521471"/>
            <a:ext cx="560852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+mj-lt"/>
                <a:ea typeface="+mj-lt"/>
                <a:cs typeface="+mj-lt"/>
              </a:rPr>
              <a:t>设计可便携式云台并3D打印</a:t>
            </a:r>
            <a:endParaRPr lang="zh-CN" altLang="en-US" sz="2000" dirty="0"/>
          </a:p>
        </p:txBody>
      </p:sp>
      <p:sp>
        <p:nvSpPr>
          <p:cNvPr id="76" name="文本框 75"/>
          <p:cNvSpPr txBox="1"/>
          <p:nvPr/>
        </p:nvSpPr>
        <p:spPr>
          <a:xfrm>
            <a:off x="4648080" y="5481403"/>
            <a:ext cx="560852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+mj-lt"/>
                <a:ea typeface="+mj-lt"/>
              </a:rPr>
              <a:t>实现小熊猫识别系统搭建工作</a:t>
            </a:r>
            <a:endParaRPr lang="zh-CN" altLang="en-US" sz="2000" dirty="0">
              <a:latin typeface="+mj-lt"/>
              <a:ea typeface="+mj-lt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4648080" y="2341108"/>
            <a:ext cx="56085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350159" y="3262765"/>
            <a:ext cx="56085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5350159" y="4345226"/>
            <a:ext cx="56085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648080" y="5275914"/>
            <a:ext cx="56085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45087" y="2434894"/>
            <a:ext cx="1687959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基于相机陷阱的野生小熊猫检测设计与实现</a:t>
            </a:r>
            <a:endParaRPr lang="zh-CN" altLang="en-US" sz="2800" b="1" spc="300" dirty="0">
              <a:solidFill>
                <a:schemeClr val="bg1"/>
              </a:solidFill>
              <a:latin typeface="+mj-lt"/>
            </a:endParaRPr>
          </a:p>
          <a:p>
            <a:endParaRPr lang="zh-CN" altLang="en-US" sz="2800" b="1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87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1022" y="2852559"/>
            <a:ext cx="1390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4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5094" y="3636109"/>
            <a:ext cx="138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</a:rPr>
              <a:t>CONTENTS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22034" y="2457450"/>
            <a:ext cx="1308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22034" y="4400550"/>
            <a:ext cx="1308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911662" y="1600518"/>
            <a:ext cx="260840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buSzPct val="100000"/>
              <a:defRPr/>
            </a:pPr>
            <a:r>
              <a:rPr lang="zh-CN" altLang="en-US" sz="2400" b="1" spc="300" noProof="1">
                <a:latin typeface="+mj-ea"/>
                <a:ea typeface="+mj-ea"/>
              </a:rPr>
              <a:t>选题背景与意义</a:t>
            </a:r>
            <a:endParaRPr lang="zh-CN" altLang="en-US" sz="2400" b="1" spc="300" noProof="1">
              <a:latin typeface="+mj-ea"/>
              <a:ea typeface="+mj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110885" y="2115818"/>
            <a:ext cx="3600000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096000" y="1545687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01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789309" y="1919935"/>
            <a:ext cx="56371" cy="56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02137" y="2431102"/>
            <a:ext cx="260840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buSzPct val="100000"/>
              <a:defRPr/>
            </a:pPr>
            <a:r>
              <a:rPr lang="zh-CN" altLang="en-US" sz="2400" b="1" spc="300" noProof="1">
                <a:latin typeface="+mj-ea"/>
                <a:ea typeface="+mj-ea"/>
              </a:rPr>
              <a:t>国内外研究现状</a:t>
            </a:r>
            <a:endParaRPr lang="zh-CN" altLang="en-US" sz="2400" b="1" spc="300" noProof="1">
              <a:latin typeface="+mj-ea"/>
              <a:ea typeface="+mj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6110885" y="2946402"/>
            <a:ext cx="3600000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096000" y="2376270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789309" y="2746317"/>
            <a:ext cx="56371" cy="56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11661" y="3257653"/>
            <a:ext cx="260840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buSzPct val="100000"/>
              <a:defRPr/>
            </a:pPr>
            <a:r>
              <a:rPr lang="zh-CN" altLang="en-US" sz="2400" b="1" spc="300" noProof="1">
                <a:latin typeface="+mj-ea"/>
                <a:ea typeface="+mj-ea"/>
              </a:rPr>
              <a:t>研究内容与方法</a:t>
            </a:r>
            <a:endParaRPr lang="zh-CN" altLang="en-US" sz="2400" b="1" spc="300" noProof="1">
              <a:latin typeface="+mj-ea"/>
              <a:ea typeface="+mj-ea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110885" y="3772953"/>
            <a:ext cx="3600000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6096000" y="323200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03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89309" y="3595231"/>
            <a:ext cx="56371" cy="56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911662" y="4113389"/>
            <a:ext cx="15696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buSzPct val="100000"/>
              <a:defRPr/>
            </a:pPr>
            <a:r>
              <a:rPr lang="zh-CN" altLang="en-US" sz="2400" b="1" spc="300" noProof="1">
                <a:latin typeface="+mj-ea"/>
                <a:ea typeface="+mj-ea"/>
              </a:rPr>
              <a:t>预期结果</a:t>
            </a:r>
            <a:endParaRPr lang="zh-CN" altLang="en-US" sz="2400" b="1" spc="300" noProof="1">
              <a:latin typeface="+mj-ea"/>
              <a:ea typeface="+mj-ea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6110885" y="4628689"/>
            <a:ext cx="3600000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096000" y="4079767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04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789309" y="4446765"/>
            <a:ext cx="56371" cy="56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911662" y="4961150"/>
            <a:ext cx="15696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buSzPct val="100000"/>
              <a:defRPr/>
            </a:pPr>
            <a:r>
              <a:rPr lang="zh-CN" altLang="en-US" sz="2400" b="1" spc="300" noProof="1">
                <a:latin typeface="+mj-ea"/>
                <a:ea typeface="+mj-ea"/>
              </a:rPr>
              <a:t>进度安排</a:t>
            </a:r>
            <a:endParaRPr lang="zh-CN" altLang="en-US" sz="2400" b="1" spc="300" noProof="1">
              <a:latin typeface="+mj-ea"/>
              <a:ea typeface="+mj-ea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6110885" y="5476450"/>
            <a:ext cx="3600000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6096000" y="4927528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05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789309" y="5294526"/>
            <a:ext cx="56371" cy="56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87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2095500" y="2336800"/>
            <a:ext cx="2184400" cy="218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2252301" y="2493601"/>
            <a:ext cx="1870798" cy="1870798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8000"/>
                  <a:lumOff val="12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2399664" y="2705725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+mj-ea"/>
              </a:rPr>
              <a:t>05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+mj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82861" y="1041966"/>
            <a:ext cx="1200329" cy="477406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6600" b="1" spc="300" dirty="0">
                <a:ln>
                  <a:solidFill>
                    <a:schemeClr val="bg1"/>
                  </a:solidFill>
                </a:ln>
                <a:noFill/>
                <a:latin typeface="微软雅黑" panose="020B0503020204020204" pitchFamily="34" charset="-122"/>
              </a:rPr>
              <a:t>PART FIVE</a:t>
            </a:r>
            <a:endParaRPr lang="zh-CN" altLang="en-US" sz="6600" b="1" spc="300" dirty="0">
              <a:ln>
                <a:solidFill>
                  <a:schemeClr val="bg1"/>
                </a:solidFill>
              </a:ln>
              <a:noFill/>
              <a:latin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309490" y="2243595"/>
            <a:ext cx="259558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buSzPct val="100000"/>
              <a:defRPr/>
            </a:pPr>
            <a:r>
              <a:rPr lang="zh-CN" altLang="en-US" sz="4400" b="1" spc="300" noProof="1">
                <a:solidFill>
                  <a:schemeClr val="accent1"/>
                </a:solidFill>
                <a:latin typeface="+mj-ea"/>
                <a:ea typeface="+mj-ea"/>
              </a:rPr>
              <a:t>进度安排</a:t>
            </a:r>
            <a:endParaRPr lang="zh-CN" altLang="en-US" sz="4400" b="1" spc="300" noProof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309490" y="2989410"/>
            <a:ext cx="17107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Scheduling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6331760" y="3424015"/>
            <a:ext cx="3778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/>
          <p:cNvGrpSpPr/>
          <p:nvPr/>
        </p:nvGrpSpPr>
        <p:grpSpPr>
          <a:xfrm>
            <a:off x="11093753" y="6274833"/>
            <a:ext cx="723900" cy="326768"/>
            <a:chOff x="11093753" y="6274833"/>
            <a:chExt cx="723900" cy="326768"/>
          </a:xfrm>
        </p:grpSpPr>
        <p:sp>
          <p:nvSpPr>
            <p:cNvPr id="123" name="矩形: 圆角 122"/>
            <p:cNvSpPr/>
            <p:nvPr/>
          </p:nvSpPr>
          <p:spPr>
            <a:xfrm>
              <a:off x="11093753" y="6479280"/>
              <a:ext cx="72390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: 圆角 123"/>
            <p:cNvSpPr/>
            <p:nvPr/>
          </p:nvSpPr>
          <p:spPr>
            <a:xfrm>
              <a:off x="11340493" y="6274833"/>
              <a:ext cx="47716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进度安排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6308725"/>
            <a:ext cx="12192000" cy="5492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B2E40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9023" y="1624674"/>
          <a:ext cx="10893954" cy="369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6977"/>
                <a:gridCol w="5446977"/>
              </a:tblGrid>
              <a:tr h="2351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时  间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392" marR="91392" marT="45696" marB="45696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835" rtl="0" eaLnBrk="1" latinLnBrk="0" hangingPunct="1"/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主要研究进度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1392" marR="91392" marT="45696" marB="45696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5347">
                <a:tc>
                  <a:txBody>
                    <a:bodyPr/>
                    <a:lstStyle/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2023.1.5-2024.2.1</a:t>
                      </a:r>
                      <a:endParaRPr lang="en-US" altLang="zh-CN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endParaRPr lang="en-US" altLang="zh-CN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2024.2.1-2024.4.1</a:t>
                      </a:r>
                      <a:endParaRPr lang="en-US" altLang="zh-CN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endParaRPr lang="en-US" altLang="zh-CN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2024.4.1-2024.5.1</a:t>
                      </a:r>
                      <a:endParaRPr lang="en-US" altLang="zh-CN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endParaRPr lang="en-US" altLang="zh-CN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2024.5.1-2024.6.1</a:t>
                      </a:r>
                      <a:endParaRPr lang="en-US" altLang="zh-CN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392" marR="91392" marT="45696" marB="4569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阅读文献，学习深度学习，Transformer等基础知识。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选择网络模型并对其修改优化，进行实验。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设计云台，进行总体实验。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1219835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撰写毕业论文，准备毕业答辩。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392" marR="91392" marT="45696" marB="4569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06537" y="3673445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accent1"/>
                </a:solidFill>
                <a:latin typeface="+mj-ea"/>
                <a:ea typeface="+mj-ea"/>
              </a:rPr>
              <a:t>敬请各位老师批评指正！</a:t>
            </a:r>
            <a:endParaRPr lang="zh-CN" altLang="en-US" sz="48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87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2095500" y="2336800"/>
            <a:ext cx="2184400" cy="218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2252301" y="2493601"/>
            <a:ext cx="1870798" cy="1870798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8000"/>
                  <a:lumOff val="12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2399664" y="2705725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+mj-ea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+mj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82861" y="1036358"/>
            <a:ext cx="1200329" cy="47852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6600" b="1" spc="300" dirty="0">
                <a:ln>
                  <a:solidFill>
                    <a:schemeClr val="bg1"/>
                  </a:solidFill>
                </a:ln>
                <a:noFill/>
                <a:latin typeface="微软雅黑" panose="020B0503020204020204" pitchFamily="34" charset="-122"/>
              </a:rPr>
              <a:t>PART ONE</a:t>
            </a:r>
            <a:endParaRPr lang="zh-CN" altLang="en-US" sz="6600" b="1" spc="300" dirty="0">
              <a:ln>
                <a:solidFill>
                  <a:schemeClr val="bg1"/>
                </a:solidFill>
              </a:ln>
              <a:noFill/>
              <a:latin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928490" y="2243595"/>
            <a:ext cx="4403770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buSzPct val="100000"/>
              <a:defRPr/>
            </a:pPr>
            <a:r>
              <a:rPr lang="zh-CN" altLang="en-US" sz="4400" b="1" spc="300" noProof="1">
                <a:solidFill>
                  <a:schemeClr val="accent1"/>
                </a:solidFill>
                <a:latin typeface="+mj-ea"/>
                <a:ea typeface="+mj-ea"/>
              </a:rPr>
              <a:t>选题背景与意义</a:t>
            </a:r>
            <a:endParaRPr lang="zh-CN" altLang="en-US" sz="4400" b="1" spc="300" noProof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928490" y="2989410"/>
            <a:ext cx="41952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and significance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5950760" y="3424015"/>
            <a:ext cx="438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7380811" y="3758851"/>
            <a:ext cx="1499128" cy="855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研究背景</a:t>
            </a:r>
            <a:endParaRPr lang="en-US" altLang="zh-CN" sz="2000" dirty="0"/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研究意义</a:t>
            </a:r>
            <a:endParaRPr lang="zh-CN" altLang="en-US" sz="2000" dirty="0"/>
          </a:p>
        </p:txBody>
      </p:sp>
      <p:grpSp>
        <p:nvGrpSpPr>
          <p:cNvPr id="126" name="组合 125"/>
          <p:cNvGrpSpPr/>
          <p:nvPr/>
        </p:nvGrpSpPr>
        <p:grpSpPr>
          <a:xfrm>
            <a:off x="11093753" y="6274833"/>
            <a:ext cx="723900" cy="326768"/>
            <a:chOff x="11093753" y="6274833"/>
            <a:chExt cx="723900" cy="326768"/>
          </a:xfrm>
        </p:grpSpPr>
        <p:sp>
          <p:nvSpPr>
            <p:cNvPr id="123" name="矩形: 圆角 122"/>
            <p:cNvSpPr/>
            <p:nvPr/>
          </p:nvSpPr>
          <p:spPr>
            <a:xfrm>
              <a:off x="11093753" y="6479280"/>
              <a:ext cx="72390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: 圆角 123"/>
            <p:cNvSpPr/>
            <p:nvPr/>
          </p:nvSpPr>
          <p:spPr>
            <a:xfrm>
              <a:off x="11340493" y="6274833"/>
              <a:ext cx="47716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选题背景与意义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95640" y="3931285"/>
            <a:ext cx="11458832" cy="26568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200" b="1" dirty="0" err="1">
                <a:solidFill>
                  <a:srgbClr val="22674A"/>
                </a:solidFill>
                <a:latin typeface="+mj-lt"/>
                <a:ea typeface="+mn-lt"/>
                <a:cs typeface="+mn-lt"/>
              </a:rPr>
              <a:t>小熊猫</a:t>
            </a:r>
            <a:endParaRPr lang="en-US" altLang="zh-CN" sz="2200" b="1" dirty="0">
              <a:solidFill>
                <a:srgbClr val="22674A"/>
              </a:solidFill>
              <a:latin typeface="+mj-lt"/>
              <a:ea typeface="+mn-lt"/>
              <a:cs typeface="+mn-lt"/>
            </a:endParaRPr>
          </a:p>
          <a:p>
            <a:r>
              <a:rPr lang="en-US" altLang="zh-CN" sz="2200" b="1" dirty="0">
                <a:latin typeface="+mj-lt"/>
                <a:ea typeface="+mn-lt"/>
                <a:cs typeface="+mn-lt"/>
              </a:rPr>
              <a:t>       </a:t>
            </a:r>
            <a:r>
              <a:rPr sz="2200" b="1" dirty="0" err="1">
                <a:latin typeface="+mj-lt"/>
                <a:ea typeface="+mn-lt"/>
                <a:cs typeface="+mn-lt"/>
              </a:rPr>
              <a:t>小熊猫科、小熊猫属的小型哺乳动物</a:t>
            </a:r>
            <a:r>
              <a:rPr lang="zh-CN" altLang="en-US" sz="2200" b="1" dirty="0">
                <a:latin typeface="+mj-lt"/>
                <a:ea typeface="+mn-lt"/>
                <a:cs typeface="+mn-lt"/>
              </a:rPr>
              <a:t>。</a:t>
            </a:r>
            <a:endParaRPr lang="en-US" altLang="zh-CN" sz="2200" b="1" dirty="0">
              <a:latin typeface="+mj-lt"/>
              <a:ea typeface="+mn-lt"/>
              <a:cs typeface="+mn-lt"/>
            </a:endParaRPr>
          </a:p>
          <a:p>
            <a:r>
              <a:rPr lang="en-US" altLang="zh-CN" sz="2200" b="1" dirty="0">
                <a:latin typeface="+mj-lt"/>
                <a:ea typeface="+mn-lt"/>
                <a:cs typeface="+mn-lt"/>
              </a:rPr>
              <a:t>       </a:t>
            </a:r>
            <a:r>
              <a:rPr sz="2200" b="1" dirty="0">
                <a:latin typeface="+mj-lt"/>
                <a:ea typeface="+mn-lt"/>
                <a:cs typeface="+mn-lt"/>
              </a:rPr>
              <a:t>体重3.7-6.2千克</a:t>
            </a:r>
            <a:r>
              <a:rPr lang="zh-CN" altLang="en-US" sz="2200" b="1" dirty="0">
                <a:latin typeface="+mj-lt"/>
                <a:ea typeface="+mn-lt"/>
                <a:cs typeface="+mn-lt"/>
              </a:rPr>
              <a:t>，</a:t>
            </a:r>
            <a:r>
              <a:rPr sz="2200" b="1" dirty="0">
                <a:latin typeface="+mj-lt"/>
                <a:ea typeface="+mn-lt"/>
                <a:cs typeface="+mn-lt"/>
              </a:rPr>
              <a:t>体长42厘米，尾长为体长的一半以上，全身为深红褐色，臀背部没有鲜亮的橙黄色毛尖</a:t>
            </a:r>
            <a:endParaRPr lang="en-US" altLang="zh-CN" sz="2200" b="1" dirty="0">
              <a:latin typeface="+mj-lt"/>
              <a:ea typeface="+mn-lt"/>
              <a:cs typeface="+mn-lt"/>
            </a:endParaRPr>
          </a:p>
          <a:p>
            <a:r>
              <a:rPr lang="en-US" altLang="zh-CN" sz="2200" b="1" dirty="0">
                <a:latin typeface="+mj-lt"/>
                <a:ea typeface="+mn-lt"/>
                <a:cs typeface="+mn-lt"/>
              </a:rPr>
              <a:t>       </a:t>
            </a:r>
            <a:r>
              <a:rPr sz="2200" b="1" dirty="0">
                <a:latin typeface="+mj-lt"/>
                <a:ea typeface="+mn-lt"/>
                <a:cs typeface="+mn-lt"/>
              </a:rPr>
              <a:t>产仔期在6-7月，每胎产2-3仔，寿命约为12年</a:t>
            </a:r>
            <a:endParaRPr lang="en-US" altLang="zh-CN" sz="2200" b="1" dirty="0">
              <a:latin typeface="+mj-lt"/>
              <a:ea typeface="+mn-lt"/>
              <a:cs typeface="+mn-lt"/>
            </a:endParaRPr>
          </a:p>
          <a:p>
            <a:r>
              <a:rPr lang="en-US" altLang="zh-CN" sz="2200" b="1" dirty="0">
                <a:latin typeface="+mj-lt"/>
                <a:ea typeface="+mn-lt"/>
                <a:cs typeface="+mn-lt"/>
              </a:rPr>
              <a:t>       </a:t>
            </a:r>
            <a:r>
              <a:rPr lang="zh-CN" altLang="en-US" sz="2200" b="1" dirty="0">
                <a:latin typeface="+mj-lt"/>
                <a:ea typeface="+mn-lt"/>
                <a:cs typeface="+mn-lt"/>
              </a:rPr>
              <a:t>主</a:t>
            </a:r>
            <a:r>
              <a:rPr sz="2200" b="1" dirty="0">
                <a:latin typeface="+mj-lt"/>
                <a:ea typeface="+mn-lt"/>
                <a:cs typeface="+mn-lt"/>
              </a:rPr>
              <a:t>要生活在缅甸北部、尼泊尔、印度锡金地区以及中国四川西部和云南地区海拔2200至4800米的喜马拉雅山脉中于落叶和针叶林中</a:t>
            </a:r>
            <a:endParaRPr lang="en-US" altLang="zh-CN" sz="2200" b="1" dirty="0">
              <a:latin typeface="+mj-lt"/>
              <a:ea typeface="+mn-lt"/>
              <a:cs typeface="+mn-lt"/>
            </a:endParaRPr>
          </a:p>
          <a:p>
            <a:r>
              <a:rPr lang="en-US" altLang="zh-CN" sz="2200" b="1" dirty="0">
                <a:latin typeface="+mj-lt"/>
                <a:ea typeface="+mn-lt"/>
                <a:cs typeface="+mn-lt"/>
              </a:rPr>
              <a:t>       </a:t>
            </a:r>
            <a:r>
              <a:rPr lang="zh-CN" altLang="en-US" sz="2200" b="1" dirty="0">
                <a:latin typeface="+mj-lt"/>
                <a:ea typeface="+mn-lt"/>
                <a:cs typeface="+mn-lt"/>
              </a:rPr>
              <a:t>其</a:t>
            </a:r>
            <a:r>
              <a:rPr sz="2200" b="1" dirty="0">
                <a:latin typeface="+mj-lt"/>
                <a:ea typeface="+mn-lt"/>
                <a:cs typeface="+mn-lt"/>
              </a:rPr>
              <a:t>食物99%均由竹子组成。</a:t>
            </a:r>
            <a:endParaRPr sz="2200" b="1" dirty="0">
              <a:latin typeface="+mj-lt"/>
              <a:ea typeface="+mn-lt"/>
              <a:cs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745" y="1129665"/>
            <a:ext cx="4193540" cy="2801620"/>
          </a:xfrm>
          <a:prstGeom prst="rect">
            <a:avLst/>
          </a:prstGeom>
        </p:spPr>
      </p:pic>
      <p:pic>
        <p:nvPicPr>
          <p:cNvPr id="103" name="图片 10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5185" y="1254760"/>
            <a:ext cx="5744845" cy="2541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029156" y="335402"/>
            <a:ext cx="5295900" cy="46989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选题背景与意义</a:t>
            </a:r>
            <a:endParaRPr lang="zh-CN" altLang="en-US" dirty="0"/>
          </a:p>
        </p:txBody>
      </p:sp>
      <p:sp>
        <p:nvSpPr>
          <p:cNvPr id="103" name="文本框 102"/>
          <p:cNvSpPr txBox="1"/>
          <p:nvPr/>
        </p:nvSpPr>
        <p:spPr>
          <a:xfrm>
            <a:off x="395416" y="4191516"/>
            <a:ext cx="11401168" cy="206607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 algn="just">
              <a:lnSpc>
                <a:spcPct val="150000"/>
              </a:lnSpc>
              <a:buClrTx/>
              <a:buSzTx/>
              <a:buFontTx/>
            </a:pPr>
            <a:r>
              <a:rPr sz="2200" b="1" dirty="0">
                <a:ea typeface="+mn-lt"/>
                <a:cs typeface="+mn-lt"/>
              </a:rPr>
              <a:t>根据《濒危野生动植物种国际贸易公约》中国的小熊猫种群数约</a:t>
            </a:r>
            <a:r>
              <a:rPr sz="2200" b="1" dirty="0">
                <a:solidFill>
                  <a:srgbClr val="22674A"/>
                </a:solidFill>
                <a:ea typeface="+mn-lt"/>
                <a:cs typeface="+mn-lt"/>
              </a:rPr>
              <a:t>3000-7000只</a:t>
            </a:r>
            <a:r>
              <a:rPr sz="2200" b="1" dirty="0">
                <a:ea typeface="+mn-lt"/>
                <a:cs typeface="+mn-lt"/>
              </a:rPr>
              <a:t>，印度约5000-6000只。根据2019年《世界自然保护联盟濒危物种红色名录》，</a:t>
            </a:r>
            <a:r>
              <a:rPr sz="2200" b="1" dirty="0">
                <a:solidFill>
                  <a:srgbClr val="22674A"/>
                </a:solidFill>
                <a:ea typeface="+mn-lt"/>
                <a:cs typeface="+mn-lt"/>
              </a:rPr>
              <a:t>小熊猫被我国列为I级濒危野生物种</a:t>
            </a:r>
            <a:r>
              <a:rPr sz="2200" b="1" dirty="0">
                <a:ea typeface="+mn-lt"/>
                <a:cs typeface="+mn-lt"/>
              </a:rPr>
              <a:t>，根据2021年《国家重点保护野生动物名录》，</a:t>
            </a:r>
            <a:r>
              <a:rPr sz="2200" b="1" dirty="0">
                <a:solidFill>
                  <a:srgbClr val="22674A"/>
                </a:solidFill>
                <a:ea typeface="+mn-lt"/>
                <a:cs typeface="+mn-lt"/>
              </a:rPr>
              <a:t>小熊猫被列为II级国家重点保护野生动物名录</a:t>
            </a:r>
            <a:r>
              <a:rPr sz="2200" b="1" dirty="0">
                <a:ea typeface="+mn-lt"/>
                <a:cs typeface="+mn-lt"/>
              </a:rPr>
              <a:t>，因此，</a:t>
            </a:r>
            <a:r>
              <a:rPr sz="2200" b="1" dirty="0">
                <a:solidFill>
                  <a:srgbClr val="CC3300"/>
                </a:solidFill>
                <a:ea typeface="+mn-lt"/>
                <a:cs typeface="+mn-lt"/>
              </a:rPr>
              <a:t>对小熊猫保护具有重要的意义</a:t>
            </a:r>
            <a:r>
              <a:rPr sz="2200" b="1" dirty="0">
                <a:ea typeface="+mn-lt"/>
                <a:cs typeface="+mn-lt"/>
              </a:rPr>
              <a:t>。</a:t>
            </a:r>
            <a:endParaRPr sz="2200" b="1" dirty="0">
              <a:ea typeface="+mn-lt"/>
              <a:cs typeface="+mn-lt"/>
            </a:endParaRPr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58720" y="1043305"/>
            <a:ext cx="2558415" cy="28594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Z1H67K0Q3(0{}0RQ109L{(K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92290" y="978535"/>
            <a:ext cx="2395855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44283" y="1417096"/>
            <a:ext cx="5824149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just"/>
            <a:r>
              <a:rPr sz="2200" b="1" dirty="0">
                <a:ea typeface="+mn-lt"/>
              </a:rPr>
              <a:t>小熊猫在</a:t>
            </a:r>
            <a:r>
              <a:rPr lang="zh-CN" sz="2200" b="1" dirty="0">
                <a:ea typeface="+mn-lt"/>
              </a:rPr>
              <a:t>生物学</a:t>
            </a:r>
            <a:r>
              <a:rPr sz="2200" b="1" dirty="0">
                <a:ea typeface="+mn-lt"/>
              </a:rPr>
              <a:t>研究中发挥了关键作用，</a:t>
            </a:r>
            <a:r>
              <a:rPr sz="2200" b="1" dirty="0">
                <a:solidFill>
                  <a:srgbClr val="CC3300"/>
                </a:solidFill>
                <a:ea typeface="+mn-lt"/>
              </a:rPr>
              <a:t>在社会、</a:t>
            </a:r>
            <a:r>
              <a:rPr sz="2000" b="1" dirty="0">
                <a:ea typeface="+mn-lt"/>
                <a:cs typeface="+mn-lt"/>
              </a:rPr>
              <a:t>科学</a:t>
            </a:r>
            <a:r>
              <a:rPr sz="2200" b="1" dirty="0">
                <a:solidFill>
                  <a:srgbClr val="CC3300"/>
                </a:solidFill>
                <a:ea typeface="+mn-lt"/>
              </a:rPr>
              <a:t>和经济上有重要的研究价值</a:t>
            </a:r>
            <a:r>
              <a:rPr sz="2200" b="1" dirty="0">
                <a:ea typeface="+mn-lt"/>
              </a:rPr>
              <a:t>。保护小熊猫有利于保护</a:t>
            </a:r>
            <a:r>
              <a:rPr sz="2200" b="1" dirty="0">
                <a:solidFill>
                  <a:srgbClr val="22674A"/>
                </a:solidFill>
                <a:ea typeface="+mn-lt"/>
              </a:rPr>
              <a:t>生物多样性</a:t>
            </a:r>
            <a:r>
              <a:rPr sz="2200" b="1" dirty="0">
                <a:ea typeface="+mn-lt"/>
              </a:rPr>
              <a:t>，它不仅使地球充满生机，也</a:t>
            </a:r>
            <a:r>
              <a:rPr lang="zh-CN" sz="2200" b="1" dirty="0">
                <a:ea typeface="+mn-lt"/>
              </a:rPr>
              <a:t>推动着生态文明的建设</a:t>
            </a:r>
            <a:r>
              <a:rPr lang="zh-CN" altLang="en-US" sz="2200" b="1" dirty="0">
                <a:latin typeface="+mj-ea"/>
                <a:ea typeface="+mj-ea"/>
              </a:rPr>
              <a:t>     </a:t>
            </a:r>
            <a:endParaRPr lang="zh-CN" altLang="en-US" sz="2200" b="1" dirty="0">
              <a:latin typeface="+mj-ea"/>
              <a:ea typeface="+mj-ea"/>
            </a:endParaRPr>
          </a:p>
        </p:txBody>
      </p:sp>
      <p:sp>
        <p:nvSpPr>
          <p:cNvPr id="9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029156" y="335402"/>
            <a:ext cx="5295900" cy="46989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选题背景与意义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744195" y="4033837"/>
            <a:ext cx="5416549" cy="12198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sz="2200" b="1" dirty="0">
                <a:ea typeface="+mn-lt"/>
              </a:rPr>
              <a:t>为了更好地了解野生小熊猫基本信息，</a:t>
            </a:r>
            <a:r>
              <a:rPr sz="2200" b="1" dirty="0">
                <a:solidFill>
                  <a:srgbClr val="CC3300"/>
                </a:solidFill>
                <a:ea typeface="+mn-lt"/>
              </a:rPr>
              <a:t>拟基于相机陷阱获取的图像开展小熊猫检测研究，并针对小熊猫出没环境改进相机的架设装置</a:t>
            </a:r>
            <a:r>
              <a:rPr sz="2200" b="1" dirty="0">
                <a:ea typeface="+mn-lt"/>
              </a:rPr>
              <a:t>，提高其在野外工作时的准确性和实用性。</a:t>
            </a:r>
            <a:endParaRPr sz="2200" b="1" dirty="0">
              <a:ea typeface="+mn-lt"/>
            </a:endParaRPr>
          </a:p>
        </p:txBody>
      </p:sp>
      <p:pic>
        <p:nvPicPr>
          <p:cNvPr id="2" name="图片 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0550" y="1108710"/>
            <a:ext cx="5111750" cy="2852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17310" y="3961130"/>
            <a:ext cx="2228850" cy="2585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90965" y="3961765"/>
            <a:ext cx="2375535" cy="2584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87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2095500" y="2336800"/>
            <a:ext cx="2184400" cy="218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2252301" y="2493601"/>
            <a:ext cx="1870798" cy="1870798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8000"/>
                  <a:lumOff val="12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2399663" y="2705725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+mj-ea"/>
              </a:rPr>
              <a:t>02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+mj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82861" y="908855"/>
            <a:ext cx="1200329" cy="504029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6600" b="1" spc="300" dirty="0">
                <a:ln>
                  <a:solidFill>
                    <a:schemeClr val="bg1"/>
                  </a:solidFill>
                </a:ln>
                <a:noFill/>
                <a:latin typeface="微软雅黑" panose="020B0503020204020204" pitchFamily="34" charset="-122"/>
              </a:rPr>
              <a:t>PART TWO</a:t>
            </a:r>
            <a:endParaRPr lang="zh-CN" altLang="en-US" sz="6600" b="1" spc="300" dirty="0">
              <a:ln>
                <a:solidFill>
                  <a:schemeClr val="bg1"/>
                </a:solidFill>
              </a:ln>
              <a:noFill/>
              <a:latin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928490" y="2243595"/>
            <a:ext cx="4403770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buSzPct val="100000"/>
              <a:defRPr/>
            </a:pPr>
            <a:r>
              <a:rPr lang="zh-CN" altLang="en-US" sz="4400" b="1" spc="300" noProof="1">
                <a:solidFill>
                  <a:schemeClr val="accent1"/>
                </a:solidFill>
                <a:latin typeface="+mj-ea"/>
                <a:ea typeface="+mj-ea"/>
              </a:rPr>
              <a:t>国内外研究现状</a:t>
            </a:r>
            <a:endParaRPr lang="zh-CN" altLang="en-US" sz="4400" b="1" spc="300" noProof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928490" y="2989410"/>
            <a:ext cx="530440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status at home and abroad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5950760" y="3424015"/>
            <a:ext cx="438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/>
          <p:cNvGrpSpPr/>
          <p:nvPr/>
        </p:nvGrpSpPr>
        <p:grpSpPr>
          <a:xfrm>
            <a:off x="11093753" y="6274833"/>
            <a:ext cx="723900" cy="326768"/>
            <a:chOff x="11093753" y="6274833"/>
            <a:chExt cx="723900" cy="326768"/>
          </a:xfrm>
        </p:grpSpPr>
        <p:sp>
          <p:nvSpPr>
            <p:cNvPr id="123" name="矩形: 圆角 122"/>
            <p:cNvSpPr/>
            <p:nvPr/>
          </p:nvSpPr>
          <p:spPr>
            <a:xfrm>
              <a:off x="11093753" y="6479280"/>
              <a:ext cx="72390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: 圆角 123"/>
            <p:cNvSpPr/>
            <p:nvPr/>
          </p:nvSpPr>
          <p:spPr>
            <a:xfrm>
              <a:off x="11340493" y="6274833"/>
              <a:ext cx="477160" cy="12232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7500"/>
          </a:bodyPr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</a:t>
            </a:r>
            <a:r>
              <a:rPr lang="zh-CN" altLang="en-US" sz="2000" dirty="0"/>
              <a:t>野生动物的调查检测方法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247650" y="1048502"/>
            <a:ext cx="11696700" cy="2513848"/>
          </a:xfrm>
          <a:prstGeom prst="rect">
            <a:avLst/>
          </a:prstGeom>
          <a:noFill/>
          <a:ln w="19050">
            <a:solidFill>
              <a:srgbClr val="2267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676265" y="1143000"/>
            <a:ext cx="610171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altLang="zh-CN" sz="2800" dirty="0">
                <a:latin typeface="+mj-ea"/>
                <a:ea typeface="+mj-ea"/>
              </a:rPr>
              <a:t>人工野外实地调查</a:t>
            </a:r>
            <a:endParaRPr altLang="zh-CN" sz="2800" dirty="0">
              <a:latin typeface="+mj-ea"/>
              <a:ea typeface="+mj-ea"/>
            </a:endParaRPr>
          </a:p>
          <a:p>
            <a:r>
              <a:rPr altLang="zh-CN" b="1" dirty="0">
                <a:ea typeface="+mn-lt"/>
              </a:rPr>
              <a:t>主要是基于现有的测量控制网，利用测量仪器进行实地测量获取野生动物的各种信息。但花费人工多，工作周期长。</a:t>
            </a:r>
            <a:endParaRPr altLang="zh-CN" b="1" dirty="0">
              <a:ea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650" y="3832310"/>
            <a:ext cx="11696700" cy="2513849"/>
          </a:xfrm>
          <a:prstGeom prst="rect">
            <a:avLst/>
          </a:prstGeom>
          <a:noFill/>
          <a:ln w="19050">
            <a:solidFill>
              <a:srgbClr val="2267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38480" y="3758565"/>
            <a:ext cx="623252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800" dirty="0">
                <a:latin typeface="+mj-ea"/>
                <a:ea typeface="+mj-ea"/>
              </a:rPr>
              <a:t>声学处理技术</a:t>
            </a:r>
            <a:endParaRPr sz="2800" dirty="0">
              <a:latin typeface="+mj-ea"/>
              <a:ea typeface="+mj-ea"/>
            </a:endParaRPr>
          </a:p>
          <a:p>
            <a:r>
              <a:rPr altLang="zh-CN" b="1" dirty="0">
                <a:ea typeface="+mn-lt"/>
              </a:rPr>
              <a:t>通过动物个体习性和发出的声音特点追踪动物的地理坐标位置，但声音包含的信息有限难以从声音中提取足够信息。</a:t>
            </a:r>
            <a:endParaRPr altLang="zh-CN" b="1" dirty="0">
              <a:ea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6265" y="2219325"/>
            <a:ext cx="6101715" cy="1009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altLang="zh-CN" sz="2800" dirty="0">
                <a:latin typeface="+mj-ea"/>
                <a:ea typeface="+mj-ea"/>
              </a:rPr>
              <a:t>GPS项圈技术</a:t>
            </a:r>
            <a:endParaRPr altLang="zh-CN" sz="2800" dirty="0">
              <a:latin typeface="+mj-ea"/>
              <a:ea typeface="+mj-ea"/>
            </a:endParaRPr>
          </a:p>
          <a:p>
            <a:r>
              <a:rPr altLang="zh-CN" b="1" dirty="0">
                <a:ea typeface="+mn-lt"/>
              </a:rPr>
              <a:t>通过卫星定位记录受保护动物的行踪路径，对动物并不友好,工作量较大,不能获取动物影像信息,电池具有不稳定性。</a:t>
            </a:r>
            <a:endParaRPr lang="zh-CN" b="1" dirty="0"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845" y="4688840"/>
            <a:ext cx="6233160" cy="1269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2800" dirty="0">
                <a:solidFill>
                  <a:srgbClr val="CC3300"/>
                </a:solidFill>
                <a:latin typeface="+mj-ea"/>
                <a:ea typeface="+mj-ea"/>
              </a:rPr>
              <a:t>相机陷阱技术</a:t>
            </a:r>
            <a:endParaRPr sz="2800" dirty="0">
              <a:solidFill>
                <a:srgbClr val="CC3300"/>
              </a:solidFill>
              <a:latin typeface="+mj-ea"/>
              <a:ea typeface="+mj-ea"/>
            </a:endParaRPr>
          </a:p>
          <a:p>
            <a:pPr algn="l">
              <a:buClrTx/>
              <a:buSzTx/>
              <a:buFontTx/>
            </a:pPr>
            <a:r>
              <a:rPr altLang="zh-CN" b="1" dirty="0">
                <a:solidFill>
                  <a:srgbClr val="22674A"/>
                </a:solidFill>
                <a:ea typeface="+mn-lt"/>
              </a:rPr>
              <a:t>指使用红外传感器等作为触发机关的遥控相机。从而获得不易获取的野生动物的数据，它对生物物种鉴定准确、受不同的栖息地、环境类型影响小、可24小时持续工作、对动物的干扰比较小、对野外工作人员的要求相对较低。</a:t>
            </a:r>
            <a:endParaRPr altLang="zh-CN" b="1" dirty="0">
              <a:solidFill>
                <a:srgbClr val="22674A"/>
              </a:solidFill>
              <a:ea typeface="+mn-lt"/>
            </a:endParaRPr>
          </a:p>
          <a:p>
            <a:endParaRPr dirty="0">
              <a:latin typeface="+mj-ea"/>
              <a:ea typeface="+mj-ea"/>
            </a:endParaRPr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8480" y="1143000"/>
            <a:ext cx="1904365" cy="2239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65095" y="1143000"/>
            <a:ext cx="2719705" cy="2240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393555" y="4034155"/>
            <a:ext cx="2383790" cy="2140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85305" y="4034155"/>
            <a:ext cx="2459355" cy="2140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5000"/>
          </a:bodyPr>
          <a:lstStyle/>
          <a:p>
            <a:r>
              <a:rPr lang="zh-CN" altLang="en-US" dirty="0"/>
              <a:t>国</a:t>
            </a:r>
            <a:r>
              <a:rPr lang="zh-CN" altLang="en-US" dirty="0">
                <a:sym typeface="+mn-ea"/>
              </a:rPr>
              <a:t>内外</a:t>
            </a:r>
            <a:r>
              <a:rPr lang="zh-CN" altLang="en-US" dirty="0"/>
              <a:t>研究现状</a:t>
            </a:r>
            <a:r>
              <a:rPr lang="en-US" altLang="zh-CN" dirty="0"/>
              <a:t>-</a:t>
            </a:r>
            <a:r>
              <a:rPr lang="zh-CN" altLang="en-US" sz="2000" dirty="0"/>
              <a:t>图像识别算法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247650" y="1048502"/>
            <a:ext cx="11696700" cy="2513848"/>
          </a:xfrm>
          <a:prstGeom prst="rect">
            <a:avLst/>
          </a:prstGeom>
          <a:noFill/>
          <a:ln w="19050">
            <a:solidFill>
              <a:srgbClr val="2267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47650" y="3832310"/>
            <a:ext cx="11696700" cy="2513849"/>
          </a:xfrm>
          <a:prstGeom prst="rect">
            <a:avLst/>
          </a:prstGeom>
          <a:noFill/>
          <a:ln w="19050">
            <a:solidFill>
              <a:srgbClr val="2267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9575" y="1206500"/>
            <a:ext cx="3750945" cy="2219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695825" y="1206500"/>
            <a:ext cx="69674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lt"/>
                <a:sym typeface="+mn-ea"/>
              </a:rPr>
              <a:t>YOLOv8</a:t>
            </a:r>
            <a:r>
              <a:rPr lang="zh-CN" altLang="en-US" dirty="0">
                <a:latin typeface="+mj-lt"/>
                <a:ea typeface="+mj-lt"/>
                <a:sym typeface="+mn-ea"/>
              </a:rPr>
              <a:t> </a:t>
            </a:r>
            <a:endParaRPr lang="zh-CN" altLang="en-US" dirty="0">
              <a:latin typeface="+mj-lt"/>
              <a:ea typeface="+mj-lt"/>
              <a:sym typeface="+mn-ea"/>
            </a:endParaRPr>
          </a:p>
          <a:p>
            <a:endParaRPr altLang="zh-CN" dirty="0">
              <a:latin typeface="+mj-ea"/>
              <a:ea typeface="+mj-ea"/>
            </a:endParaRPr>
          </a:p>
          <a:p>
            <a:pPr algn="just"/>
            <a:r>
              <a:rPr altLang="zh-CN" dirty="0">
                <a:latin typeface="+mj-ea"/>
                <a:ea typeface="+mj-ea"/>
              </a:rPr>
              <a:t> </a:t>
            </a:r>
            <a:r>
              <a:rPr altLang="zh-CN" b="1" dirty="0">
                <a:ea typeface="+mn-lt"/>
                <a:cs typeface="+mn-lt"/>
              </a:rPr>
              <a:t>YOLOv8 是一个 SOTA 模型，它建立在以前 YOLO 版本的成功基础上，并引入了新的功能和改进，以进一步提升性能和灵活性。可以在从 CPU 到 GPU 的各种硬件平台上运行。 YOLOv8 相比 YOLOv5 精度提升非常多。</a:t>
            </a:r>
            <a:endParaRPr altLang="zh-CN" b="1" dirty="0">
              <a:ea typeface="+mn-lt"/>
              <a:cs typeface="+mn-lt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4338735" y="3854535"/>
            <a:ext cx="7535765" cy="204787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>
              <a:buClrTx/>
              <a:buSzTx/>
              <a:buFontTx/>
            </a:pPr>
            <a:r>
              <a:rPr lang="zh-CN" altLang="en-US" sz="2800" b="1" dirty="0">
                <a:latin typeface="+mj-lt"/>
                <a:ea typeface="+mj-lt"/>
              </a:rPr>
              <a:t>Faster R-CNN</a:t>
            </a:r>
            <a:endParaRPr lang="zh-CN" altLang="en-US" sz="2800" b="1" dirty="0">
              <a:latin typeface="+mj-lt"/>
              <a:ea typeface="+mj-lt"/>
            </a:endParaRPr>
          </a:p>
          <a:p>
            <a:pPr>
              <a:buClrTx/>
              <a:buSzTx/>
              <a:buFontTx/>
            </a:pPr>
            <a:endParaRPr lang="zh-CN" altLang="en-US" sz="2800" b="1" dirty="0">
              <a:latin typeface="+mj-lt"/>
              <a:ea typeface="+mj-lt"/>
            </a:endParaRPr>
          </a:p>
          <a:p>
            <a:pPr algn="just">
              <a:buClrTx/>
              <a:buSzTx/>
              <a:buFontTx/>
            </a:pPr>
            <a:r>
              <a:rPr lang="zh-CN" altLang="en-US" b="1" dirty="0">
                <a:ea typeface="+mn-lt"/>
                <a:cs typeface="+mn-lt"/>
              </a:rPr>
              <a:t>Faster RCNN已经将特征抽取，proposal提取，bounding box regression、classification都整合在了一个网络中，同时Faster RCNN抛弃了传统的滑动窗口和SS方法，直接使用RPN生成检测框，能极大提升检测框的生成速度。</a:t>
            </a:r>
            <a:endParaRPr lang="zh-CN" altLang="en-US" b="1" dirty="0">
              <a:ea typeface="+mn-lt"/>
              <a:cs typeface="+mn-lt"/>
            </a:endParaRPr>
          </a:p>
        </p:txBody>
      </p:sp>
      <p:pic>
        <p:nvPicPr>
          <p:cNvPr id="6" name="图片 5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7500" y="4137025"/>
            <a:ext cx="3843655" cy="19227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COMMONDATA" val="eyJoZGlkIjoiZTM5MjM1MDkzZmMzMDRmNjFjM2Y3OGQ2YzE0MGYwYm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674A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2740</Words>
  <Application>WPS 演示</Application>
  <PresentationFormat>宽屏</PresentationFormat>
  <Paragraphs>237</Paragraphs>
  <Slides>22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Times New Roman</vt:lpstr>
      <vt:lpstr>微软雅黑</vt:lpstr>
      <vt:lpstr>微软雅黑 Light</vt:lpstr>
      <vt:lpstr>Arial Unicode MS</vt:lpstr>
      <vt:lpstr>等线</vt:lpstr>
      <vt:lpstr>Roboto</vt:lpstr>
      <vt:lpstr>思源黑体 CN Regular</vt:lpstr>
      <vt:lpstr>黑体</vt:lpstr>
      <vt:lpstr>Calibri</vt:lpstr>
      <vt:lpstr>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Hason</dc:creator>
  <cp:lastModifiedBy>eee</cp:lastModifiedBy>
  <cp:revision>93</cp:revision>
  <dcterms:created xsi:type="dcterms:W3CDTF">2023-07-10T07:22:00Z</dcterms:created>
  <dcterms:modified xsi:type="dcterms:W3CDTF">2024-01-04T03:03:36Z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491845A3FD1F4524BF976FCA11AF039D_13</vt:lpwstr>
  </property>
  <property fmtid="{D5CDD505-2E9C-101B-9397-08002B2CF9AE}" pid="3" name="KSOProductBuildVer">
    <vt:lpwstr>2052-12.1.0.16120</vt:lpwstr>
  </property>
</Properties>
</file>